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colors1.xml" ContentType="application/vnd.openxmlformats-officedocument.drawingml.diagramColors+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4" r:id="rId3"/>
    <p:sldId id="257" r:id="rId4"/>
    <p:sldId id="262" r:id="rId5"/>
    <p:sldId id="261" r:id="rId6"/>
    <p:sldId id="260" r:id="rId7"/>
    <p:sldId id="263" r:id="rId8"/>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FFCC00"/>
    <a:srgbClr val="FFFF66"/>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91" autoAdjust="0"/>
    <p:restoredTop sz="67500" autoAdjust="0"/>
  </p:normalViewPr>
  <p:slideViewPr>
    <p:cSldViewPr snapToGrid="0">
      <p:cViewPr>
        <p:scale>
          <a:sx n="50" d="100"/>
          <a:sy n="50" d="100"/>
        </p:scale>
        <p:origin x="-1464"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342B00-6532-47B8-AF55-225D13F87514}" type="doc">
      <dgm:prSet loTypeId="urn:microsoft.com/office/officeart/2005/8/layout/pyramid1" loCatId="pyramid" qsTypeId="urn:microsoft.com/office/officeart/2005/8/quickstyle/3d2" qsCatId="3D" csTypeId="urn:microsoft.com/office/officeart/2005/8/colors/accent1_2" csCatId="accent1" phldr="1"/>
      <dgm:spPr/>
    </dgm:pt>
    <dgm:pt modelId="{2E0AC7F8-EECE-4363-8BCD-0D2D8F197E0E}">
      <dgm:prSet phldrT="[Text]"/>
      <dgm:spPr>
        <a:solidFill>
          <a:srgbClr val="FF0000"/>
        </a:solidFill>
        <a:scene3d>
          <a:camera prst="orthographicFront"/>
          <a:lightRig rig="threePt" dir="t">
            <a:rot lat="0" lon="0" rev="7500000"/>
          </a:lightRig>
        </a:scene3d>
      </dgm:spPr>
      <dgm:t>
        <a:bodyPr/>
        <a:lstStyle/>
        <a:p>
          <a:r>
            <a:rPr lang="en-AU" b="1" dirty="0" smtClean="0"/>
            <a:t>Needs for Self-Actualization</a:t>
          </a:r>
          <a:endParaRPr lang="en-AU" dirty="0"/>
        </a:p>
      </dgm:t>
    </dgm:pt>
    <dgm:pt modelId="{64C6C23A-51F9-4731-BBBD-B483DCC248D9}" type="parTrans" cxnId="{666E7342-5EBB-40E1-A0F2-ABF86015B326}">
      <dgm:prSet/>
      <dgm:spPr/>
      <dgm:t>
        <a:bodyPr/>
        <a:lstStyle/>
        <a:p>
          <a:endParaRPr lang="en-AU"/>
        </a:p>
      </dgm:t>
    </dgm:pt>
    <dgm:pt modelId="{CC7CE200-FA22-448D-B428-AC24594C4A17}" type="sibTrans" cxnId="{666E7342-5EBB-40E1-A0F2-ABF86015B326}">
      <dgm:prSet/>
      <dgm:spPr/>
      <dgm:t>
        <a:bodyPr/>
        <a:lstStyle/>
        <a:p>
          <a:endParaRPr lang="en-AU"/>
        </a:p>
      </dgm:t>
    </dgm:pt>
    <dgm:pt modelId="{9D717B8F-7C07-4E08-9ED0-9A525E8382CD}">
      <dgm:prSet/>
      <dgm:spPr>
        <a:solidFill>
          <a:srgbClr val="7030A0"/>
        </a:solidFill>
      </dgm:spPr>
      <dgm:t>
        <a:bodyPr/>
        <a:lstStyle/>
        <a:p>
          <a:r>
            <a:rPr lang="en-AU" b="1" dirty="0" smtClean="0"/>
            <a:t>Physiological Needs</a:t>
          </a:r>
          <a:endParaRPr lang="en-AU" dirty="0"/>
        </a:p>
      </dgm:t>
    </dgm:pt>
    <dgm:pt modelId="{B1E9B1E2-2B38-4E65-98ED-3A6B9EC5A7EC}" type="parTrans" cxnId="{85EFBDC8-F59B-4DA8-B66B-3223BF9E5851}">
      <dgm:prSet/>
      <dgm:spPr/>
      <dgm:t>
        <a:bodyPr/>
        <a:lstStyle/>
        <a:p>
          <a:endParaRPr lang="en-AU"/>
        </a:p>
      </dgm:t>
    </dgm:pt>
    <dgm:pt modelId="{106D9F65-FD44-4D59-9B56-C49B580C3429}" type="sibTrans" cxnId="{85EFBDC8-F59B-4DA8-B66B-3223BF9E5851}">
      <dgm:prSet/>
      <dgm:spPr/>
      <dgm:t>
        <a:bodyPr/>
        <a:lstStyle/>
        <a:p>
          <a:endParaRPr lang="en-AU"/>
        </a:p>
      </dgm:t>
    </dgm:pt>
    <dgm:pt modelId="{AD6A027A-1F44-4D68-90CB-78457648A95D}">
      <dgm:prSet/>
      <dgm:spPr>
        <a:solidFill>
          <a:srgbClr val="00B0F0"/>
        </a:solidFill>
      </dgm:spPr>
      <dgm:t>
        <a:bodyPr/>
        <a:lstStyle/>
        <a:p>
          <a:r>
            <a:rPr lang="en-AU" b="1" dirty="0" smtClean="0"/>
            <a:t>Safety Needs</a:t>
          </a:r>
          <a:endParaRPr lang="en-AU" dirty="0"/>
        </a:p>
      </dgm:t>
    </dgm:pt>
    <dgm:pt modelId="{EBF4368E-059C-4682-95E2-4E6D2918F0F3}" type="parTrans" cxnId="{E5169C1D-F2F6-4A0C-A882-8868F1F9D735}">
      <dgm:prSet/>
      <dgm:spPr/>
      <dgm:t>
        <a:bodyPr/>
        <a:lstStyle/>
        <a:p>
          <a:endParaRPr lang="en-AU"/>
        </a:p>
      </dgm:t>
    </dgm:pt>
    <dgm:pt modelId="{8B299103-8297-4530-A22C-3EA4DB600302}" type="sibTrans" cxnId="{E5169C1D-F2F6-4A0C-A882-8868F1F9D735}">
      <dgm:prSet/>
      <dgm:spPr/>
      <dgm:t>
        <a:bodyPr/>
        <a:lstStyle/>
        <a:p>
          <a:endParaRPr lang="en-AU"/>
        </a:p>
      </dgm:t>
    </dgm:pt>
    <dgm:pt modelId="{7C597ECB-5F85-42C5-9B17-6C4CB91CDFAC}">
      <dgm:prSet/>
      <dgm:spPr>
        <a:solidFill>
          <a:srgbClr val="00B050"/>
        </a:solidFill>
      </dgm:spPr>
      <dgm:t>
        <a:bodyPr/>
        <a:lstStyle/>
        <a:p>
          <a:r>
            <a:rPr lang="en-AU" b="1" dirty="0" smtClean="0"/>
            <a:t>Needs of Love, Affection and Belongingness</a:t>
          </a:r>
          <a:endParaRPr lang="en-AU" dirty="0"/>
        </a:p>
      </dgm:t>
    </dgm:pt>
    <dgm:pt modelId="{F04BAD51-8EEF-479E-AC22-5615FA07D5E6}" type="parTrans" cxnId="{43EF6198-812F-48E4-8D1D-B57186B34D00}">
      <dgm:prSet/>
      <dgm:spPr/>
      <dgm:t>
        <a:bodyPr/>
        <a:lstStyle/>
        <a:p>
          <a:endParaRPr lang="en-AU"/>
        </a:p>
      </dgm:t>
    </dgm:pt>
    <dgm:pt modelId="{D12FEF47-A355-4648-8855-8755CB3DC2B1}" type="sibTrans" cxnId="{43EF6198-812F-48E4-8D1D-B57186B34D00}">
      <dgm:prSet/>
      <dgm:spPr/>
      <dgm:t>
        <a:bodyPr/>
        <a:lstStyle/>
        <a:p>
          <a:endParaRPr lang="en-AU"/>
        </a:p>
      </dgm:t>
    </dgm:pt>
    <dgm:pt modelId="{C262991B-D823-4A43-B51D-B5E74F6ABA75}">
      <dgm:prSet/>
      <dgm:spPr>
        <a:solidFill>
          <a:srgbClr val="FFC000"/>
        </a:solidFill>
      </dgm:spPr>
      <dgm:t>
        <a:bodyPr/>
        <a:lstStyle/>
        <a:p>
          <a:r>
            <a:rPr lang="en-AU" b="1" dirty="0" smtClean="0"/>
            <a:t>Needs for Esteem</a:t>
          </a:r>
          <a:endParaRPr lang="en-AU" dirty="0"/>
        </a:p>
      </dgm:t>
    </dgm:pt>
    <dgm:pt modelId="{C4BE8513-6AC7-4341-A082-9551D5F4FEDA}" type="parTrans" cxnId="{892EC003-2969-4938-8FA1-B6092A91C818}">
      <dgm:prSet/>
      <dgm:spPr/>
      <dgm:t>
        <a:bodyPr/>
        <a:lstStyle/>
        <a:p>
          <a:endParaRPr lang="en-AU"/>
        </a:p>
      </dgm:t>
    </dgm:pt>
    <dgm:pt modelId="{9BC1A412-3BC9-49FC-9055-4493BED2EB36}" type="sibTrans" cxnId="{892EC003-2969-4938-8FA1-B6092A91C818}">
      <dgm:prSet/>
      <dgm:spPr/>
      <dgm:t>
        <a:bodyPr/>
        <a:lstStyle/>
        <a:p>
          <a:endParaRPr lang="en-AU"/>
        </a:p>
      </dgm:t>
    </dgm:pt>
    <dgm:pt modelId="{21EEE374-7276-4BAF-936F-68494915D910}" type="pres">
      <dgm:prSet presAssocID="{8C342B00-6532-47B8-AF55-225D13F87514}" presName="Name0" presStyleCnt="0">
        <dgm:presLayoutVars>
          <dgm:dir/>
          <dgm:animLvl val="lvl"/>
          <dgm:resizeHandles val="exact"/>
        </dgm:presLayoutVars>
      </dgm:prSet>
      <dgm:spPr/>
    </dgm:pt>
    <dgm:pt modelId="{3E9C557C-42E0-46BF-A08D-49BFF260A7E6}" type="pres">
      <dgm:prSet presAssocID="{2E0AC7F8-EECE-4363-8BCD-0D2D8F197E0E}" presName="Name8" presStyleCnt="0"/>
      <dgm:spPr/>
    </dgm:pt>
    <dgm:pt modelId="{A930F7FC-55C9-4362-A056-97FD15AA4266}" type="pres">
      <dgm:prSet presAssocID="{2E0AC7F8-EECE-4363-8BCD-0D2D8F197E0E}" presName="level" presStyleLbl="node1" presStyleIdx="0" presStyleCnt="5">
        <dgm:presLayoutVars>
          <dgm:chMax val="1"/>
          <dgm:bulletEnabled val="1"/>
        </dgm:presLayoutVars>
      </dgm:prSet>
      <dgm:spPr/>
      <dgm:t>
        <a:bodyPr/>
        <a:lstStyle/>
        <a:p>
          <a:endParaRPr lang="en-AU"/>
        </a:p>
      </dgm:t>
    </dgm:pt>
    <dgm:pt modelId="{9BEABF3D-EFCB-4E2E-9254-2DCC2D58874F}" type="pres">
      <dgm:prSet presAssocID="{2E0AC7F8-EECE-4363-8BCD-0D2D8F197E0E}" presName="levelTx" presStyleLbl="revTx" presStyleIdx="0" presStyleCnt="0">
        <dgm:presLayoutVars>
          <dgm:chMax val="1"/>
          <dgm:bulletEnabled val="1"/>
        </dgm:presLayoutVars>
      </dgm:prSet>
      <dgm:spPr/>
      <dgm:t>
        <a:bodyPr/>
        <a:lstStyle/>
        <a:p>
          <a:endParaRPr lang="en-AU"/>
        </a:p>
      </dgm:t>
    </dgm:pt>
    <dgm:pt modelId="{D1B6E7B9-309E-433D-8F85-CEB1E2D00E89}" type="pres">
      <dgm:prSet presAssocID="{C262991B-D823-4A43-B51D-B5E74F6ABA75}" presName="Name8" presStyleCnt="0"/>
      <dgm:spPr/>
    </dgm:pt>
    <dgm:pt modelId="{61025624-065F-46A6-8079-543DCBB3C82A}" type="pres">
      <dgm:prSet presAssocID="{C262991B-D823-4A43-B51D-B5E74F6ABA75}" presName="level" presStyleLbl="node1" presStyleIdx="1" presStyleCnt="5">
        <dgm:presLayoutVars>
          <dgm:chMax val="1"/>
          <dgm:bulletEnabled val="1"/>
        </dgm:presLayoutVars>
      </dgm:prSet>
      <dgm:spPr/>
      <dgm:t>
        <a:bodyPr/>
        <a:lstStyle/>
        <a:p>
          <a:endParaRPr lang="en-AU"/>
        </a:p>
      </dgm:t>
    </dgm:pt>
    <dgm:pt modelId="{7034F955-C86B-439A-881E-48A7B5CEF7A2}" type="pres">
      <dgm:prSet presAssocID="{C262991B-D823-4A43-B51D-B5E74F6ABA75}" presName="levelTx" presStyleLbl="revTx" presStyleIdx="0" presStyleCnt="0">
        <dgm:presLayoutVars>
          <dgm:chMax val="1"/>
          <dgm:bulletEnabled val="1"/>
        </dgm:presLayoutVars>
      </dgm:prSet>
      <dgm:spPr/>
      <dgm:t>
        <a:bodyPr/>
        <a:lstStyle/>
        <a:p>
          <a:endParaRPr lang="en-AU"/>
        </a:p>
      </dgm:t>
    </dgm:pt>
    <dgm:pt modelId="{F5A970D3-DAD5-4591-94D5-011D57180D14}" type="pres">
      <dgm:prSet presAssocID="{7C597ECB-5F85-42C5-9B17-6C4CB91CDFAC}" presName="Name8" presStyleCnt="0"/>
      <dgm:spPr/>
    </dgm:pt>
    <dgm:pt modelId="{7B8C01D9-394E-4000-9E50-7F8868F839B3}" type="pres">
      <dgm:prSet presAssocID="{7C597ECB-5F85-42C5-9B17-6C4CB91CDFAC}" presName="level" presStyleLbl="node1" presStyleIdx="2" presStyleCnt="5">
        <dgm:presLayoutVars>
          <dgm:chMax val="1"/>
          <dgm:bulletEnabled val="1"/>
        </dgm:presLayoutVars>
      </dgm:prSet>
      <dgm:spPr/>
      <dgm:t>
        <a:bodyPr/>
        <a:lstStyle/>
        <a:p>
          <a:endParaRPr lang="en-AU"/>
        </a:p>
      </dgm:t>
    </dgm:pt>
    <dgm:pt modelId="{2FF67EE0-D0F0-4772-A990-60EDC22613E5}" type="pres">
      <dgm:prSet presAssocID="{7C597ECB-5F85-42C5-9B17-6C4CB91CDFAC}" presName="levelTx" presStyleLbl="revTx" presStyleIdx="0" presStyleCnt="0">
        <dgm:presLayoutVars>
          <dgm:chMax val="1"/>
          <dgm:bulletEnabled val="1"/>
        </dgm:presLayoutVars>
      </dgm:prSet>
      <dgm:spPr/>
      <dgm:t>
        <a:bodyPr/>
        <a:lstStyle/>
        <a:p>
          <a:endParaRPr lang="en-AU"/>
        </a:p>
      </dgm:t>
    </dgm:pt>
    <dgm:pt modelId="{2C4C1A96-32F0-42DD-8134-6AB0AB4E6679}" type="pres">
      <dgm:prSet presAssocID="{AD6A027A-1F44-4D68-90CB-78457648A95D}" presName="Name8" presStyleCnt="0"/>
      <dgm:spPr/>
    </dgm:pt>
    <dgm:pt modelId="{4F1CE145-DF76-46D4-88A4-AA86710CCA90}" type="pres">
      <dgm:prSet presAssocID="{AD6A027A-1F44-4D68-90CB-78457648A95D}" presName="level" presStyleLbl="node1" presStyleIdx="3" presStyleCnt="5">
        <dgm:presLayoutVars>
          <dgm:chMax val="1"/>
          <dgm:bulletEnabled val="1"/>
        </dgm:presLayoutVars>
      </dgm:prSet>
      <dgm:spPr/>
      <dgm:t>
        <a:bodyPr/>
        <a:lstStyle/>
        <a:p>
          <a:endParaRPr lang="en-AU"/>
        </a:p>
      </dgm:t>
    </dgm:pt>
    <dgm:pt modelId="{E86BFE88-773D-48F2-96DD-65D4B4303316}" type="pres">
      <dgm:prSet presAssocID="{AD6A027A-1F44-4D68-90CB-78457648A95D}" presName="levelTx" presStyleLbl="revTx" presStyleIdx="0" presStyleCnt="0">
        <dgm:presLayoutVars>
          <dgm:chMax val="1"/>
          <dgm:bulletEnabled val="1"/>
        </dgm:presLayoutVars>
      </dgm:prSet>
      <dgm:spPr/>
      <dgm:t>
        <a:bodyPr/>
        <a:lstStyle/>
        <a:p>
          <a:endParaRPr lang="en-AU"/>
        </a:p>
      </dgm:t>
    </dgm:pt>
    <dgm:pt modelId="{70E9C15F-6EDE-44F2-9921-C17039F13BED}" type="pres">
      <dgm:prSet presAssocID="{9D717B8F-7C07-4E08-9ED0-9A525E8382CD}" presName="Name8" presStyleCnt="0"/>
      <dgm:spPr/>
    </dgm:pt>
    <dgm:pt modelId="{B5C57DB9-235A-4D0B-BF4A-DC6A37E17BB0}" type="pres">
      <dgm:prSet presAssocID="{9D717B8F-7C07-4E08-9ED0-9A525E8382CD}" presName="level" presStyleLbl="node1" presStyleIdx="4" presStyleCnt="5">
        <dgm:presLayoutVars>
          <dgm:chMax val="1"/>
          <dgm:bulletEnabled val="1"/>
        </dgm:presLayoutVars>
      </dgm:prSet>
      <dgm:spPr/>
      <dgm:t>
        <a:bodyPr/>
        <a:lstStyle/>
        <a:p>
          <a:endParaRPr lang="en-AU"/>
        </a:p>
      </dgm:t>
    </dgm:pt>
    <dgm:pt modelId="{ACC1D831-4F69-426A-A194-1AD026A9E064}" type="pres">
      <dgm:prSet presAssocID="{9D717B8F-7C07-4E08-9ED0-9A525E8382CD}" presName="levelTx" presStyleLbl="revTx" presStyleIdx="0" presStyleCnt="0">
        <dgm:presLayoutVars>
          <dgm:chMax val="1"/>
          <dgm:bulletEnabled val="1"/>
        </dgm:presLayoutVars>
      </dgm:prSet>
      <dgm:spPr/>
      <dgm:t>
        <a:bodyPr/>
        <a:lstStyle/>
        <a:p>
          <a:endParaRPr lang="en-AU"/>
        </a:p>
      </dgm:t>
    </dgm:pt>
  </dgm:ptLst>
  <dgm:cxnLst>
    <dgm:cxn modelId="{5CF1FE11-7E36-4914-887D-0F802048387E}" type="presOf" srcId="{2E0AC7F8-EECE-4363-8BCD-0D2D8F197E0E}" destId="{9BEABF3D-EFCB-4E2E-9254-2DCC2D58874F}" srcOrd="1" destOrd="0" presId="urn:microsoft.com/office/officeart/2005/8/layout/pyramid1"/>
    <dgm:cxn modelId="{B9D0EBDA-EDDC-487F-85B9-97E12BC7534D}" type="presOf" srcId="{7C597ECB-5F85-42C5-9B17-6C4CB91CDFAC}" destId="{2FF67EE0-D0F0-4772-A990-60EDC22613E5}" srcOrd="1" destOrd="0" presId="urn:microsoft.com/office/officeart/2005/8/layout/pyramid1"/>
    <dgm:cxn modelId="{C6EB2C56-1B22-427A-B959-4F17FBEEFBC6}" type="presOf" srcId="{AD6A027A-1F44-4D68-90CB-78457648A95D}" destId="{E86BFE88-773D-48F2-96DD-65D4B4303316}" srcOrd="1" destOrd="0" presId="urn:microsoft.com/office/officeart/2005/8/layout/pyramid1"/>
    <dgm:cxn modelId="{C7F2E423-1FFC-40FB-80B6-C2D98399BFE6}" type="presOf" srcId="{AD6A027A-1F44-4D68-90CB-78457648A95D}" destId="{4F1CE145-DF76-46D4-88A4-AA86710CCA90}" srcOrd="0" destOrd="0" presId="urn:microsoft.com/office/officeart/2005/8/layout/pyramid1"/>
    <dgm:cxn modelId="{43EF6198-812F-48E4-8D1D-B57186B34D00}" srcId="{8C342B00-6532-47B8-AF55-225D13F87514}" destId="{7C597ECB-5F85-42C5-9B17-6C4CB91CDFAC}" srcOrd="2" destOrd="0" parTransId="{F04BAD51-8EEF-479E-AC22-5615FA07D5E6}" sibTransId="{D12FEF47-A355-4648-8855-8755CB3DC2B1}"/>
    <dgm:cxn modelId="{992301FC-1A18-40DB-820A-62945B0DC8EC}" type="presOf" srcId="{9D717B8F-7C07-4E08-9ED0-9A525E8382CD}" destId="{B5C57DB9-235A-4D0B-BF4A-DC6A37E17BB0}" srcOrd="0" destOrd="0" presId="urn:microsoft.com/office/officeart/2005/8/layout/pyramid1"/>
    <dgm:cxn modelId="{F44342EB-95F6-4D76-A380-27C5D1D8E0CE}" type="presOf" srcId="{8C342B00-6532-47B8-AF55-225D13F87514}" destId="{21EEE374-7276-4BAF-936F-68494915D910}" srcOrd="0" destOrd="0" presId="urn:microsoft.com/office/officeart/2005/8/layout/pyramid1"/>
    <dgm:cxn modelId="{A14DB9C4-2D57-4831-9413-F00B5A076E45}" type="presOf" srcId="{2E0AC7F8-EECE-4363-8BCD-0D2D8F197E0E}" destId="{A930F7FC-55C9-4362-A056-97FD15AA4266}" srcOrd="0" destOrd="0" presId="urn:microsoft.com/office/officeart/2005/8/layout/pyramid1"/>
    <dgm:cxn modelId="{42E529D7-190B-4B31-9996-DEC5281257C3}" type="presOf" srcId="{7C597ECB-5F85-42C5-9B17-6C4CB91CDFAC}" destId="{7B8C01D9-394E-4000-9E50-7F8868F839B3}" srcOrd="0" destOrd="0" presId="urn:microsoft.com/office/officeart/2005/8/layout/pyramid1"/>
    <dgm:cxn modelId="{892EC003-2969-4938-8FA1-B6092A91C818}" srcId="{8C342B00-6532-47B8-AF55-225D13F87514}" destId="{C262991B-D823-4A43-B51D-B5E74F6ABA75}" srcOrd="1" destOrd="0" parTransId="{C4BE8513-6AC7-4341-A082-9551D5F4FEDA}" sibTransId="{9BC1A412-3BC9-49FC-9055-4493BED2EB36}"/>
    <dgm:cxn modelId="{BE89B182-A5B1-4829-936C-D5A676C65BB0}" type="presOf" srcId="{C262991B-D823-4A43-B51D-B5E74F6ABA75}" destId="{7034F955-C86B-439A-881E-48A7B5CEF7A2}" srcOrd="1" destOrd="0" presId="urn:microsoft.com/office/officeart/2005/8/layout/pyramid1"/>
    <dgm:cxn modelId="{762A6594-33E5-447E-938E-C2208367F12F}" type="presOf" srcId="{C262991B-D823-4A43-B51D-B5E74F6ABA75}" destId="{61025624-065F-46A6-8079-543DCBB3C82A}" srcOrd="0" destOrd="0" presId="urn:microsoft.com/office/officeart/2005/8/layout/pyramid1"/>
    <dgm:cxn modelId="{666E7342-5EBB-40E1-A0F2-ABF86015B326}" srcId="{8C342B00-6532-47B8-AF55-225D13F87514}" destId="{2E0AC7F8-EECE-4363-8BCD-0D2D8F197E0E}" srcOrd="0" destOrd="0" parTransId="{64C6C23A-51F9-4731-BBBD-B483DCC248D9}" sibTransId="{CC7CE200-FA22-448D-B428-AC24594C4A17}"/>
    <dgm:cxn modelId="{E5169C1D-F2F6-4A0C-A882-8868F1F9D735}" srcId="{8C342B00-6532-47B8-AF55-225D13F87514}" destId="{AD6A027A-1F44-4D68-90CB-78457648A95D}" srcOrd="3" destOrd="0" parTransId="{EBF4368E-059C-4682-95E2-4E6D2918F0F3}" sibTransId="{8B299103-8297-4530-A22C-3EA4DB600302}"/>
    <dgm:cxn modelId="{85EFBDC8-F59B-4DA8-B66B-3223BF9E5851}" srcId="{8C342B00-6532-47B8-AF55-225D13F87514}" destId="{9D717B8F-7C07-4E08-9ED0-9A525E8382CD}" srcOrd="4" destOrd="0" parTransId="{B1E9B1E2-2B38-4E65-98ED-3A6B9EC5A7EC}" sibTransId="{106D9F65-FD44-4D59-9B56-C49B580C3429}"/>
    <dgm:cxn modelId="{9C6B7BFB-827B-47BD-AA33-F373649B6605}" type="presOf" srcId="{9D717B8F-7C07-4E08-9ED0-9A525E8382CD}" destId="{ACC1D831-4F69-426A-A194-1AD026A9E064}" srcOrd="1" destOrd="0" presId="urn:microsoft.com/office/officeart/2005/8/layout/pyramid1"/>
    <dgm:cxn modelId="{E1870450-5DAA-498D-8718-AAD616F3A425}" type="presParOf" srcId="{21EEE374-7276-4BAF-936F-68494915D910}" destId="{3E9C557C-42E0-46BF-A08D-49BFF260A7E6}" srcOrd="0" destOrd="0" presId="urn:microsoft.com/office/officeart/2005/8/layout/pyramid1"/>
    <dgm:cxn modelId="{51F5E0BD-DC47-4078-9352-576EE3A19682}" type="presParOf" srcId="{3E9C557C-42E0-46BF-A08D-49BFF260A7E6}" destId="{A930F7FC-55C9-4362-A056-97FD15AA4266}" srcOrd="0" destOrd="0" presId="urn:microsoft.com/office/officeart/2005/8/layout/pyramid1"/>
    <dgm:cxn modelId="{B0AACC65-4024-47BF-A048-FF6936195FBE}" type="presParOf" srcId="{3E9C557C-42E0-46BF-A08D-49BFF260A7E6}" destId="{9BEABF3D-EFCB-4E2E-9254-2DCC2D58874F}" srcOrd="1" destOrd="0" presId="urn:microsoft.com/office/officeart/2005/8/layout/pyramid1"/>
    <dgm:cxn modelId="{BD1B82B9-0048-4262-AA3D-F5857A53A511}" type="presParOf" srcId="{21EEE374-7276-4BAF-936F-68494915D910}" destId="{D1B6E7B9-309E-433D-8F85-CEB1E2D00E89}" srcOrd="1" destOrd="0" presId="urn:microsoft.com/office/officeart/2005/8/layout/pyramid1"/>
    <dgm:cxn modelId="{40693ED0-9783-4FA3-915A-5ADBFAA95C55}" type="presParOf" srcId="{D1B6E7B9-309E-433D-8F85-CEB1E2D00E89}" destId="{61025624-065F-46A6-8079-543DCBB3C82A}" srcOrd="0" destOrd="0" presId="urn:microsoft.com/office/officeart/2005/8/layout/pyramid1"/>
    <dgm:cxn modelId="{0342C16A-811D-4B72-B7DF-AC5072CB38B0}" type="presParOf" srcId="{D1B6E7B9-309E-433D-8F85-CEB1E2D00E89}" destId="{7034F955-C86B-439A-881E-48A7B5CEF7A2}" srcOrd="1" destOrd="0" presId="urn:microsoft.com/office/officeart/2005/8/layout/pyramid1"/>
    <dgm:cxn modelId="{662C17D1-DFF6-4E91-9B72-216423B8763A}" type="presParOf" srcId="{21EEE374-7276-4BAF-936F-68494915D910}" destId="{F5A970D3-DAD5-4591-94D5-011D57180D14}" srcOrd="2" destOrd="0" presId="urn:microsoft.com/office/officeart/2005/8/layout/pyramid1"/>
    <dgm:cxn modelId="{99B0EB61-7F7D-4430-AD2F-B056EAD42FE1}" type="presParOf" srcId="{F5A970D3-DAD5-4591-94D5-011D57180D14}" destId="{7B8C01D9-394E-4000-9E50-7F8868F839B3}" srcOrd="0" destOrd="0" presId="urn:microsoft.com/office/officeart/2005/8/layout/pyramid1"/>
    <dgm:cxn modelId="{C2D51C42-B432-4F70-8087-CD42CFBEBCBD}" type="presParOf" srcId="{F5A970D3-DAD5-4591-94D5-011D57180D14}" destId="{2FF67EE0-D0F0-4772-A990-60EDC22613E5}" srcOrd="1" destOrd="0" presId="urn:microsoft.com/office/officeart/2005/8/layout/pyramid1"/>
    <dgm:cxn modelId="{58B05AC6-FAE3-4F51-A0F4-A2BD697D8A31}" type="presParOf" srcId="{21EEE374-7276-4BAF-936F-68494915D910}" destId="{2C4C1A96-32F0-42DD-8134-6AB0AB4E6679}" srcOrd="3" destOrd="0" presId="urn:microsoft.com/office/officeart/2005/8/layout/pyramid1"/>
    <dgm:cxn modelId="{2F8A2D56-91B9-4F52-B0B9-2D3BA14D2C9D}" type="presParOf" srcId="{2C4C1A96-32F0-42DD-8134-6AB0AB4E6679}" destId="{4F1CE145-DF76-46D4-88A4-AA86710CCA90}" srcOrd="0" destOrd="0" presId="urn:microsoft.com/office/officeart/2005/8/layout/pyramid1"/>
    <dgm:cxn modelId="{C82D81DA-9CBE-4326-AA84-AB5C21C41E36}" type="presParOf" srcId="{2C4C1A96-32F0-42DD-8134-6AB0AB4E6679}" destId="{E86BFE88-773D-48F2-96DD-65D4B4303316}" srcOrd="1" destOrd="0" presId="urn:microsoft.com/office/officeart/2005/8/layout/pyramid1"/>
    <dgm:cxn modelId="{66A599B0-B395-4C4E-A69D-F59B261633F1}" type="presParOf" srcId="{21EEE374-7276-4BAF-936F-68494915D910}" destId="{70E9C15F-6EDE-44F2-9921-C17039F13BED}" srcOrd="4" destOrd="0" presId="urn:microsoft.com/office/officeart/2005/8/layout/pyramid1"/>
    <dgm:cxn modelId="{F40587B3-28C6-4A88-8A52-FD6A9ABA1EDA}" type="presParOf" srcId="{70E9C15F-6EDE-44F2-9921-C17039F13BED}" destId="{B5C57DB9-235A-4D0B-BF4A-DC6A37E17BB0}" srcOrd="0" destOrd="0" presId="urn:microsoft.com/office/officeart/2005/8/layout/pyramid1"/>
    <dgm:cxn modelId="{65BD5F40-18C5-4520-B5AE-9B2CB5FFB915}" type="presParOf" srcId="{70E9C15F-6EDE-44F2-9921-C17039F13BED}" destId="{ACC1D831-4F69-426A-A194-1AD026A9E064}" srcOrd="1" destOrd="0" presId="urn:microsoft.com/office/officeart/2005/8/layout/pyramid1"/>
  </dgm:cxnLst>
  <dgm:bg/>
  <dgm:whole/>
</dgm:dataModel>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608FF1-E127-469C-BBD4-BEB40FF1AB92}" type="datetimeFigureOut">
              <a:rPr lang="en-US" smtClean="0"/>
              <a:pPr/>
              <a:t>8/4/2009</a:t>
            </a:fld>
            <a:endParaRPr lang="en-AU"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916120-B33E-400C-B4C3-D02A36FDB451}" type="slidenum">
              <a:rPr lang="en-AU" smtClean="0"/>
              <a:pPr/>
              <a:t>‹#›</a:t>
            </a:fld>
            <a:endParaRPr lang="en-AU"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CF916120-B33E-400C-B4C3-D02A36FDB451}" type="slidenum">
              <a:rPr lang="en-AU" smtClean="0"/>
              <a:pPr/>
              <a:t>1</a:t>
            </a:fld>
            <a:endParaRPr lang="en-AU"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AU" dirty="0" smtClean="0"/>
              <a:t>Students have basic needs that have to be met before they can concentrate on the learning of information and activities that are happening in the classroom.</a:t>
            </a:r>
          </a:p>
          <a:p>
            <a:endParaRPr lang="en-AU" dirty="0" smtClean="0"/>
          </a:p>
          <a:p>
            <a:r>
              <a:rPr lang="en-AU" dirty="0" smtClean="0"/>
              <a:t>The higher needs of </a:t>
            </a:r>
            <a:r>
              <a:rPr lang="en-AU" i="1" dirty="0" smtClean="0"/>
              <a:t>Maslow Hierarchy of Needs </a:t>
            </a:r>
            <a:r>
              <a:rPr lang="en-AU" dirty="0" smtClean="0"/>
              <a:t>come into focus when the lower needs of the pyramid have been met.   </a:t>
            </a:r>
            <a:endParaRPr lang="en-AU" dirty="0" smtClean="0">
              <a:solidFill>
                <a:schemeClr val="bg1"/>
              </a:solidFill>
            </a:endParaRPr>
          </a:p>
          <a:p>
            <a:endParaRPr lang="en-AU" dirty="0" smtClean="0">
              <a:solidFill>
                <a:schemeClr val="bg1"/>
              </a:solidFill>
            </a:endParaRPr>
          </a:p>
          <a:p>
            <a:endParaRPr lang="en-AU" dirty="0" smtClean="0">
              <a:solidFill>
                <a:schemeClr val="bg1"/>
              </a:solidFill>
            </a:endParaRPr>
          </a:p>
          <a:p>
            <a:r>
              <a:rPr lang="en-AU" dirty="0" smtClean="0">
                <a:solidFill>
                  <a:schemeClr val="bg1"/>
                </a:solidFill>
              </a:rPr>
              <a:t>Physical Needs </a:t>
            </a:r>
          </a:p>
          <a:p>
            <a:endParaRPr lang="en-AU" dirty="0" smtClean="0">
              <a:solidFill>
                <a:schemeClr val="bg1"/>
              </a:solidFill>
            </a:endParaRPr>
          </a:p>
          <a:p>
            <a:r>
              <a:rPr lang="en-AU" dirty="0" smtClean="0">
                <a:solidFill>
                  <a:schemeClr val="bg1"/>
                </a:solidFill>
              </a:rPr>
              <a:t>Physiological needs are very basic needs. It includes examples such as air, food, water, sleep and body temperature. If these needs are not met, the student’s entire motivation may become</a:t>
            </a:r>
            <a:r>
              <a:rPr lang="en-AU" baseline="0" dirty="0" smtClean="0">
                <a:solidFill>
                  <a:schemeClr val="bg1"/>
                </a:solidFill>
              </a:rPr>
              <a:t> diminish. These needs are required </a:t>
            </a:r>
            <a:r>
              <a:rPr lang="en-AU" dirty="0" smtClean="0">
                <a:solidFill>
                  <a:schemeClr val="bg1"/>
                </a:solidFill>
              </a:rPr>
              <a:t>to alleviate any discomfort and irritation that may have occurred. Once these needs have been met, then the students attention can focus on their</a:t>
            </a:r>
            <a:r>
              <a:rPr lang="en-AU" baseline="0" dirty="0" smtClean="0">
                <a:solidFill>
                  <a:schemeClr val="bg1"/>
                </a:solidFill>
              </a:rPr>
              <a:t> more complex needs.</a:t>
            </a:r>
            <a:endParaRPr lang="en-AU" dirty="0" smtClean="0">
              <a:solidFill>
                <a:schemeClr val="bg1"/>
              </a:solidFill>
            </a:endParaRPr>
          </a:p>
          <a:p>
            <a:endParaRPr lang="en-AU" dirty="0" smtClean="0"/>
          </a:p>
          <a:p>
            <a:r>
              <a:rPr lang="en-AU" dirty="0" smtClean="0">
                <a:solidFill>
                  <a:schemeClr val="bg1"/>
                </a:solidFill>
              </a:rPr>
              <a:t>Safety Needs</a:t>
            </a:r>
          </a:p>
          <a:p>
            <a:endParaRPr lang="en-AU" dirty="0" smtClean="0">
              <a:solidFill>
                <a:schemeClr val="bg1"/>
              </a:solidFill>
            </a:endParaRPr>
          </a:p>
          <a:p>
            <a:r>
              <a:rPr lang="en-AU" dirty="0" smtClean="0">
                <a:solidFill>
                  <a:schemeClr val="bg1"/>
                </a:solidFill>
              </a:rPr>
              <a:t>Once the physiological needs are met, the Students desire for an orderly and predicable world dominates their behaviour. Their motivation to feel secure in their family, society and the people that surround them in everyday life</a:t>
            </a:r>
            <a:r>
              <a:rPr lang="en-AU" baseline="0" dirty="0" smtClean="0">
                <a:solidFill>
                  <a:schemeClr val="bg1"/>
                </a:solidFill>
              </a:rPr>
              <a:t> is a key factor.</a:t>
            </a:r>
            <a:r>
              <a:rPr lang="en-AU" dirty="0" smtClean="0">
                <a:solidFill>
                  <a:schemeClr val="bg1"/>
                </a:solidFill>
              </a:rPr>
              <a:t> If the student feels uncomfortable then they will not be able to give attention to anything else. </a:t>
            </a:r>
          </a:p>
          <a:p>
            <a:endParaRPr lang="en-AU" dirty="0" smtClean="0"/>
          </a:p>
          <a:p>
            <a:r>
              <a:rPr lang="en-AU" dirty="0" smtClean="0">
                <a:solidFill>
                  <a:schemeClr val="bg1"/>
                </a:solidFill>
              </a:rPr>
              <a:t>Need for Love Affection and Belonging</a:t>
            </a:r>
          </a:p>
          <a:p>
            <a:endParaRPr lang="en-AU" dirty="0" smtClean="0">
              <a:solidFill>
                <a:schemeClr val="bg1"/>
              </a:solidFill>
            </a:endParaRPr>
          </a:p>
          <a:p>
            <a:r>
              <a:rPr lang="en-AU" dirty="0" smtClean="0">
                <a:solidFill>
                  <a:schemeClr val="bg1"/>
                </a:solidFill>
              </a:rPr>
              <a:t>Student start searching for belonging and acceptance. The need to love and be loved. Students do not want to feel lonely or alienated. If students are thinking all through the lesson who they are going to play with and who is going to be their friend then this desire will overcome the desire to pay attention to the teacher.</a:t>
            </a:r>
          </a:p>
          <a:p>
            <a:endParaRPr lang="en-AU" dirty="0" smtClean="0">
              <a:solidFill>
                <a:schemeClr val="bg1"/>
              </a:solidFill>
            </a:endParaRPr>
          </a:p>
          <a:p>
            <a:r>
              <a:rPr lang="en-AU" dirty="0" smtClean="0">
                <a:solidFill>
                  <a:schemeClr val="bg1"/>
                </a:solidFill>
              </a:rPr>
              <a:t>Esteem Needs</a:t>
            </a:r>
          </a:p>
          <a:p>
            <a:endParaRPr lang="en-AU" dirty="0" smtClean="0">
              <a:solidFill>
                <a:schemeClr val="bg1"/>
              </a:solidFill>
            </a:endParaRPr>
          </a:p>
          <a:p>
            <a:r>
              <a:rPr lang="en-AU" dirty="0" smtClean="0">
                <a:solidFill>
                  <a:schemeClr val="bg1"/>
                </a:solidFill>
              </a:rPr>
              <a:t>Student built self esteem results in competence or mastery of a task. As the students esteem builds when they receive attention and recognition from others, the want for high self respect and respect from others increases. When these needs are met the student feels valuable and a sense of belonging in the world</a:t>
            </a:r>
            <a:r>
              <a:rPr lang="en-AU" baseline="0" dirty="0" smtClean="0">
                <a:solidFill>
                  <a:schemeClr val="bg1"/>
                </a:solidFill>
              </a:rPr>
              <a:t> is achieved.</a:t>
            </a:r>
            <a:endParaRPr lang="en-AU" dirty="0" smtClean="0">
              <a:solidFill>
                <a:schemeClr val="bg1"/>
              </a:solidFill>
            </a:endParaRPr>
          </a:p>
          <a:p>
            <a:endParaRPr lang="en-AU" dirty="0" smtClean="0">
              <a:solidFill>
                <a:schemeClr val="bg1"/>
              </a:solidFill>
            </a:endParaRPr>
          </a:p>
          <a:p>
            <a:endParaRPr lang="en-AU" dirty="0" smtClean="0">
              <a:solidFill>
                <a:schemeClr val="bg1"/>
              </a:solidFill>
            </a:endParaRPr>
          </a:p>
          <a:p>
            <a:r>
              <a:rPr lang="en-AU" dirty="0" smtClean="0">
                <a:solidFill>
                  <a:schemeClr val="bg1"/>
                </a:solidFill>
              </a:rPr>
              <a:t>Self Actualization</a:t>
            </a:r>
          </a:p>
          <a:p>
            <a:endParaRPr lang="en-AU" dirty="0" smtClean="0">
              <a:solidFill>
                <a:schemeClr val="bg1"/>
              </a:solidFill>
            </a:endParaRPr>
          </a:p>
          <a:p>
            <a:r>
              <a:rPr lang="en-AU" dirty="0" smtClean="0">
                <a:solidFill>
                  <a:schemeClr val="bg1"/>
                </a:solidFill>
              </a:rPr>
              <a:t>Once all needs are met, then the student can finally realise one’s full potential. This involves the belief they</a:t>
            </a:r>
            <a:r>
              <a:rPr lang="en-AU" baseline="0" dirty="0" smtClean="0">
                <a:solidFill>
                  <a:schemeClr val="bg1"/>
                </a:solidFill>
              </a:rPr>
              <a:t> have</a:t>
            </a:r>
            <a:r>
              <a:rPr lang="en-AU" dirty="0" smtClean="0">
                <a:solidFill>
                  <a:schemeClr val="bg1"/>
                </a:solidFill>
              </a:rPr>
              <a:t> become everything that one is capable of becoming. It also includes reaching one’s goals.</a:t>
            </a:r>
          </a:p>
        </p:txBody>
      </p:sp>
      <p:sp>
        <p:nvSpPr>
          <p:cNvPr id="4" name="Slide Number Placeholder 3"/>
          <p:cNvSpPr>
            <a:spLocks noGrp="1"/>
          </p:cNvSpPr>
          <p:nvPr>
            <p:ph type="sldNum" sz="quarter" idx="10"/>
          </p:nvPr>
        </p:nvSpPr>
        <p:spPr/>
        <p:txBody>
          <a:bodyPr/>
          <a:lstStyle/>
          <a:p>
            <a:fld id="{CF916120-B33E-400C-B4C3-D02A36FDB451}" type="slidenum">
              <a:rPr lang="en-AU" smtClean="0"/>
              <a:pPr/>
              <a:t>2</a:t>
            </a:fld>
            <a:endParaRPr lang="en-AU"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latin typeface="+mn-lt"/>
                <a:ea typeface="+mn-ea"/>
                <a:cs typeface="+mn-cs"/>
              </a:rPr>
              <a:t>Effective teaching in the twenty-first century recognises and reinforces the benefits of self-evaluation, for the student and the teacher. Less </a:t>
            </a:r>
            <a:r>
              <a:rPr lang="en-AU" sz="1200" kern="1200" dirty="0" smtClean="0">
                <a:solidFill>
                  <a:schemeClr val="tx1"/>
                </a:solidFill>
                <a:latin typeface="+mn-lt"/>
                <a:ea typeface="+mn-ea"/>
                <a:cs typeface="+mn-cs"/>
              </a:rPr>
              <a:t>scaffolding is needed from the teacher and the student has learnt a skill that they will </a:t>
            </a:r>
            <a:r>
              <a:rPr lang="en-AU" sz="1200" kern="1200" dirty="0" smtClean="0">
                <a:solidFill>
                  <a:schemeClr val="tx1"/>
                </a:solidFill>
                <a:latin typeface="+mn-lt"/>
                <a:ea typeface="+mn-ea"/>
                <a:cs typeface="+mn-cs"/>
              </a:rPr>
              <a:t>use for </a:t>
            </a:r>
            <a:r>
              <a:rPr lang="en-AU" sz="1200" kern="1200" dirty="0" smtClean="0">
                <a:solidFill>
                  <a:schemeClr val="tx1"/>
                </a:solidFill>
                <a:latin typeface="+mn-lt"/>
                <a:ea typeface="+mn-ea"/>
                <a:cs typeface="+mn-cs"/>
              </a:rPr>
              <a:t>most tasks in life. </a:t>
            </a:r>
          </a:p>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latin typeface="+mn-lt"/>
                <a:ea typeface="+mn-ea"/>
                <a:cs typeface="+mn-cs"/>
              </a:rPr>
              <a:t>Students who are able to judge and assess their own work are likely to become more motivated to achieve, as they feel more positive about what they know and how to recognise the discrepancies with their own work.  </a:t>
            </a:r>
            <a:r>
              <a:rPr lang="en-AU" b="0" dirty="0" smtClean="0">
                <a:solidFill>
                  <a:schemeClr val="bg1"/>
                </a:solidFill>
              </a:rPr>
              <a:t>(McMillan</a:t>
            </a:r>
            <a:r>
              <a:rPr lang="en-AU" b="0" dirty="0" smtClean="0">
                <a:solidFill>
                  <a:schemeClr val="bg1"/>
                </a:solidFill>
              </a:rPr>
              <a:t>, </a:t>
            </a:r>
            <a:r>
              <a:rPr lang="en-AU" b="0" dirty="0" smtClean="0">
                <a:solidFill>
                  <a:schemeClr val="bg1"/>
                </a:solidFill>
              </a:rPr>
              <a:t>Hearn 2008)</a:t>
            </a:r>
            <a:endParaRPr lang="en-AU" sz="1200" b="0" kern="1200" dirty="0" smtClean="0">
              <a:solidFill>
                <a:schemeClr val="tx1"/>
              </a:solidFill>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CF916120-B33E-400C-B4C3-D02A36FDB451}" type="slidenum">
              <a:rPr lang="en-AU" smtClean="0"/>
              <a:pPr/>
              <a:t>3</a:t>
            </a:fld>
            <a:endParaRPr lang="en-AU"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latin typeface="+mn-lt"/>
                <a:ea typeface="+mn-ea"/>
                <a:cs typeface="+mn-cs"/>
              </a:rPr>
              <a:t>There is more than one way to motivate students in the classroom. One of these ways is self-assessment, allowing students to assess their personal work as well as acknowledge what is required of them to meet their desired mark or outcome. This helps the student to discover and recognise the </a:t>
            </a:r>
            <a:r>
              <a:rPr lang="en-AU" sz="1200" kern="1200" dirty="0" smtClean="0">
                <a:solidFill>
                  <a:schemeClr val="tx1"/>
                </a:solidFill>
                <a:latin typeface="+mn-lt"/>
                <a:ea typeface="+mn-ea"/>
                <a:cs typeface="+mn-cs"/>
              </a:rPr>
              <a:t>discrepancies. </a:t>
            </a:r>
            <a:r>
              <a:rPr lang="en-AU" dirty="0" smtClean="0">
                <a:solidFill>
                  <a:schemeClr val="bg1"/>
                </a:solidFill>
              </a:rPr>
              <a:t>(</a:t>
            </a:r>
            <a:r>
              <a:rPr lang="en-AU" dirty="0" smtClean="0">
                <a:solidFill>
                  <a:schemeClr val="bg1"/>
                </a:solidFill>
              </a:rPr>
              <a:t>McMillan, Hearn </a:t>
            </a:r>
            <a:r>
              <a:rPr lang="en-AU" dirty="0" smtClean="0">
                <a:solidFill>
                  <a:schemeClr val="bg1"/>
                </a:solidFill>
              </a:rPr>
              <a:t>2008)</a:t>
            </a:r>
            <a:endParaRPr lang="en-AU" dirty="0"/>
          </a:p>
        </p:txBody>
      </p:sp>
      <p:sp>
        <p:nvSpPr>
          <p:cNvPr id="4" name="Slide Number Placeholder 3"/>
          <p:cNvSpPr>
            <a:spLocks noGrp="1"/>
          </p:cNvSpPr>
          <p:nvPr>
            <p:ph type="sldNum" sz="quarter" idx="10"/>
          </p:nvPr>
        </p:nvSpPr>
        <p:spPr/>
        <p:txBody>
          <a:bodyPr/>
          <a:lstStyle/>
          <a:p>
            <a:fld id="{CF916120-B33E-400C-B4C3-D02A36FDB451}" type="slidenum">
              <a:rPr lang="en-AU" smtClean="0"/>
              <a:pPr/>
              <a:t>4</a:t>
            </a:fld>
            <a:endParaRPr lang="en-AU"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latin typeface="+mn-lt"/>
                <a:ea typeface="+mn-ea"/>
                <a:cs typeface="+mn-cs"/>
              </a:rPr>
              <a:t>Student who are able to set their own goals are more likely to accomplish them rather than goals that are set for them. Once the student has achieved their desired goals successfully they will be more inclined to set higher goals and work towards achieving them. Students are less likely to fail at their desired goals if they have self-efficacy skills. </a:t>
            </a:r>
            <a:r>
              <a:rPr lang="en-AU" sz="1200" kern="1200" dirty="0" smtClean="0">
                <a:solidFill>
                  <a:schemeClr val="tx1"/>
                </a:solidFill>
                <a:latin typeface="+mn-lt"/>
                <a:ea typeface="+mn-ea"/>
                <a:cs typeface="+mn-cs"/>
              </a:rPr>
              <a:t>Effective teachers hold high expectations of performance for all students. </a:t>
            </a:r>
            <a:r>
              <a:rPr lang="en-AU" sz="1200" kern="1200" dirty="0" smtClean="0">
                <a:solidFill>
                  <a:schemeClr val="tx1"/>
                </a:solidFill>
                <a:latin typeface="+mn-lt"/>
                <a:ea typeface="+mn-ea"/>
                <a:cs typeface="+mn-cs"/>
              </a:rPr>
              <a:t>This will enable the student to be more aware of their capabilities in regards to completing the task at hand</a:t>
            </a:r>
            <a:r>
              <a:rPr lang="en-AU" sz="1200" kern="1200" baseline="0" dirty="0" smtClean="0">
                <a:solidFill>
                  <a:schemeClr val="tx1"/>
                </a:solidFill>
                <a:latin typeface="+mn-lt"/>
                <a:ea typeface="+mn-ea"/>
                <a:cs typeface="+mn-cs"/>
              </a:rPr>
              <a:t> and</a:t>
            </a:r>
            <a:r>
              <a:rPr lang="en-AU" sz="1200" kern="1200" dirty="0" smtClean="0">
                <a:solidFill>
                  <a:schemeClr val="tx1"/>
                </a:solidFill>
                <a:latin typeface="+mn-lt"/>
                <a:ea typeface="+mn-ea"/>
                <a:cs typeface="+mn-cs"/>
              </a:rPr>
              <a:t> in turn will motivate and help encourage the student to engage in the learning activity</a:t>
            </a:r>
            <a:r>
              <a:rPr lang="en-AU" sz="1200" kern="1200" dirty="0" smtClean="0">
                <a:solidFill>
                  <a:schemeClr val="tx1"/>
                </a:solidFill>
                <a:latin typeface="+mn-lt"/>
                <a:ea typeface="+mn-ea"/>
                <a:cs typeface="+mn-cs"/>
              </a:rPr>
              <a:t>.</a:t>
            </a:r>
            <a:r>
              <a:rPr lang="en-AU" sz="1200" kern="1200" baseline="0" dirty="0" smtClean="0">
                <a:solidFill>
                  <a:schemeClr val="tx1"/>
                </a:solidFill>
                <a:latin typeface="+mn-lt"/>
                <a:ea typeface="+mn-ea"/>
                <a:cs typeface="+mn-cs"/>
              </a:rPr>
              <a:t> </a:t>
            </a:r>
            <a:r>
              <a:rPr lang="en-AU" sz="1200" kern="1200" baseline="0" dirty="0" smtClean="0">
                <a:solidFill>
                  <a:schemeClr val="tx1"/>
                </a:solidFill>
                <a:latin typeface="+mn-lt"/>
                <a:ea typeface="+mn-ea"/>
                <a:cs typeface="+mn-cs"/>
              </a:rPr>
              <a:t>(</a:t>
            </a:r>
            <a:r>
              <a:rPr lang="en-AU" b="0" i="0" dirty="0" smtClean="0">
                <a:solidFill>
                  <a:schemeClr val="bg1"/>
                </a:solidFill>
              </a:rPr>
              <a:t>McMillan, </a:t>
            </a:r>
            <a:r>
              <a:rPr lang="en-AU" b="0" i="0" dirty="0" smtClean="0">
                <a:solidFill>
                  <a:schemeClr val="bg1"/>
                </a:solidFill>
              </a:rPr>
              <a:t>Hearn)</a:t>
            </a:r>
            <a:endParaRPr lang="en-AU" sz="1200" b="0" i="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CF916120-B33E-400C-B4C3-D02A36FDB451}" type="slidenum">
              <a:rPr lang="en-AU" smtClean="0"/>
              <a:pPr/>
              <a:t>5</a:t>
            </a:fld>
            <a:endParaRPr lang="en-AU"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latin typeface="+mn-lt"/>
                <a:ea typeface="+mn-ea"/>
                <a:cs typeface="+mn-cs"/>
              </a:rPr>
              <a:t>By planning lesson for student to get the most enjoyment possible will help improve the way students relate and engage in the information being taught. Teaching students in interesting and different ways that the student can appreciate helps self motivational skill. The students </a:t>
            </a:r>
            <a:r>
              <a:rPr lang="en-AU" sz="1200" kern="1200" dirty="0" smtClean="0">
                <a:solidFill>
                  <a:schemeClr val="tx1"/>
                </a:solidFill>
                <a:latin typeface="+mn-lt"/>
                <a:ea typeface="+mn-ea"/>
                <a:cs typeface="+mn-cs"/>
              </a:rPr>
              <a:t>believes </a:t>
            </a:r>
            <a:r>
              <a:rPr lang="en-AU" sz="1200" kern="1200" dirty="0" smtClean="0">
                <a:solidFill>
                  <a:schemeClr val="tx1"/>
                </a:solidFill>
                <a:latin typeface="+mn-lt"/>
                <a:ea typeface="+mn-ea"/>
                <a:cs typeface="+mn-cs"/>
              </a:rPr>
              <a:t>they will benefit personally from what is being taught then they will be interested and willing to learn, the student will be self motivated and therefore the learning process is easier and students comprehend the information. Rather than if they could not relate to or understand what was being taught. </a:t>
            </a:r>
            <a:r>
              <a:rPr lang="en-AU" sz="1200" kern="1200" dirty="0" smtClean="0">
                <a:solidFill>
                  <a:schemeClr val="tx1"/>
                </a:solidFill>
                <a:latin typeface="+mn-lt"/>
                <a:ea typeface="+mn-ea"/>
                <a:cs typeface="+mn-cs"/>
              </a:rPr>
              <a:t>(</a:t>
            </a:r>
            <a:r>
              <a:rPr lang="en-AU" sz="1200" kern="1200" dirty="0" smtClean="0">
                <a:solidFill>
                  <a:schemeClr val="tx1"/>
                </a:solidFill>
                <a:latin typeface="+mn-lt"/>
                <a:ea typeface="+mn-ea"/>
                <a:cs typeface="+mn-cs"/>
              </a:rPr>
              <a:t>Marsh,</a:t>
            </a:r>
            <a:r>
              <a:rPr lang="en-AU" sz="1200" kern="1200" baseline="0" dirty="0" smtClean="0">
                <a:solidFill>
                  <a:schemeClr val="tx1"/>
                </a:solidFill>
                <a:latin typeface="+mn-lt"/>
                <a:ea typeface="+mn-ea"/>
                <a:cs typeface="+mn-cs"/>
              </a:rPr>
              <a:t> 2008 </a:t>
            </a:r>
            <a:r>
              <a:rPr lang="en-AU" sz="1200" kern="1200" baseline="0" dirty="0" smtClean="0">
                <a:solidFill>
                  <a:schemeClr val="tx1"/>
                </a:solidFill>
                <a:latin typeface="+mn-lt"/>
                <a:ea typeface="+mn-ea"/>
                <a:cs typeface="+mn-cs"/>
              </a:rPr>
              <a:t>)</a:t>
            </a:r>
            <a:endParaRPr lang="en-AU" sz="1200" kern="1200" dirty="0" smtClean="0">
              <a:solidFill>
                <a:schemeClr val="tx1"/>
              </a:solidFill>
              <a:latin typeface="+mn-lt"/>
              <a:ea typeface="+mn-ea"/>
              <a:cs typeface="+mn-cs"/>
            </a:endParaRPr>
          </a:p>
          <a:p>
            <a:endParaRPr lang="en-AU" dirty="0" smtClean="0"/>
          </a:p>
          <a:p>
            <a:r>
              <a:rPr lang="en-AU" dirty="0" smtClean="0"/>
              <a:t>Intrinsic motivation</a:t>
            </a:r>
            <a:r>
              <a:rPr lang="en-AU" baseline="0" dirty="0" smtClean="0"/>
              <a:t> can be determined through success or failure on the student part. The more success the student achieve the greater the motivation the student will have toward learning and engaging in the tasks at hand.</a:t>
            </a:r>
          </a:p>
          <a:p>
            <a:endParaRPr lang="en-AU" dirty="0"/>
          </a:p>
        </p:txBody>
      </p:sp>
      <p:sp>
        <p:nvSpPr>
          <p:cNvPr id="4" name="Slide Number Placeholder 3"/>
          <p:cNvSpPr>
            <a:spLocks noGrp="1"/>
          </p:cNvSpPr>
          <p:nvPr>
            <p:ph type="sldNum" sz="quarter" idx="10"/>
          </p:nvPr>
        </p:nvSpPr>
        <p:spPr/>
        <p:txBody>
          <a:bodyPr/>
          <a:lstStyle/>
          <a:p>
            <a:fld id="{CF916120-B33E-400C-B4C3-D02A36FDB451}" type="slidenum">
              <a:rPr lang="en-AU" smtClean="0"/>
              <a:pPr/>
              <a:t>6</a:t>
            </a:fld>
            <a:endParaRPr lang="en-AU"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latin typeface="+mn-lt"/>
                <a:ea typeface="+mn-ea"/>
                <a:cs typeface="+mn-cs"/>
              </a:rPr>
              <a:t>Sometimes we have to help student become motivated in what is being taught as they feel they will not benefit from the lesson, than are not willing to participate in the class. The teacher or parent sometimes needs to encourage the child with incentives and rewards, doing this than makes the child realise that if they partake or have some involvement then they will then receive something at the end. </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latin typeface="+mn-lt"/>
                <a:ea typeface="+mn-ea"/>
                <a:cs typeface="+mn-cs"/>
              </a:rPr>
              <a:t>The rewards need to be taken into consideration making sure what reinforcements are acceptable and unacceptable. Not all students respond the same way, different rewards will motivate different students, the student is not going to respond to the same rewards all the time and the teacher needs to look at different ways to help positive reinforcement</a:t>
            </a:r>
            <a:r>
              <a:rPr lang="en-AU" sz="1200" kern="1200" dirty="0" smtClean="0">
                <a:solidFill>
                  <a:schemeClr val="tx1"/>
                </a:solidFill>
                <a:latin typeface="+mn-lt"/>
                <a:ea typeface="+mn-ea"/>
                <a:cs typeface="+mn-cs"/>
              </a:rPr>
              <a:t>. </a:t>
            </a:r>
            <a:r>
              <a:rPr lang="en-AU" sz="1200" kern="1200" dirty="0" smtClean="0">
                <a:solidFill>
                  <a:schemeClr val="tx1"/>
                </a:solidFill>
                <a:latin typeface="+mn-lt"/>
                <a:ea typeface="+mn-ea"/>
                <a:cs typeface="+mn-cs"/>
              </a:rPr>
              <a:t>(Marsh,</a:t>
            </a:r>
            <a:r>
              <a:rPr lang="en-AU" sz="1200" kern="1200" baseline="0" dirty="0" smtClean="0">
                <a:solidFill>
                  <a:schemeClr val="tx1"/>
                </a:solidFill>
                <a:latin typeface="+mn-lt"/>
                <a:ea typeface="+mn-ea"/>
                <a:cs typeface="+mn-cs"/>
              </a:rPr>
              <a:t> 2008 p. 35)</a:t>
            </a:r>
            <a:endParaRPr lang="en-AU"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AU"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latin typeface="+mn-lt"/>
                <a:ea typeface="+mn-ea"/>
                <a:cs typeface="+mn-cs"/>
              </a:rPr>
              <a:t>A teacher wants their students to be interested in what is being taught and not trying to interest them this is a lot more effort for both teacher and child. The goal of the teacher is to have student self motivated this is best done by relating the lesson back to information of student  prior knowledge can help student pay more attention and engage in the lesson. </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200" kern="1200" dirty="0" smtClean="0">
              <a:solidFill>
                <a:schemeClr val="tx1"/>
              </a:solidFill>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CF916120-B33E-400C-B4C3-D02A36FDB451}" type="slidenum">
              <a:rPr lang="en-AU" smtClean="0"/>
              <a:pPr/>
              <a:t>7</a:t>
            </a:fld>
            <a:endParaRPr lang="en-AU"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685800" y="63500"/>
            <a:ext cx="7772400" cy="1470025"/>
          </a:xfrm>
        </p:spPr>
        <p:txBody>
          <a:bodyPr/>
          <a:lstStyle>
            <a:lvl1pPr algn="ctr">
              <a:defRPr/>
            </a:lvl1pPr>
          </a:lstStyle>
          <a:p>
            <a:r>
              <a:rPr lang="en-US" smtClean="0"/>
              <a:t>Click to edit Master title style</a:t>
            </a:r>
            <a:endParaRPr lang="en-AU"/>
          </a:p>
        </p:txBody>
      </p:sp>
      <p:sp>
        <p:nvSpPr>
          <p:cNvPr id="20483" name="Rectangle 3"/>
          <p:cNvSpPr>
            <a:spLocks noGrp="1" noChangeArrowheads="1"/>
          </p:cNvSpPr>
          <p:nvPr>
            <p:ph type="subTitle" idx="1"/>
          </p:nvPr>
        </p:nvSpPr>
        <p:spPr>
          <a:xfrm>
            <a:off x="1371600" y="1819275"/>
            <a:ext cx="6400800" cy="1752600"/>
          </a:xfrm>
        </p:spPr>
        <p:txBody>
          <a:bodyPr/>
          <a:lstStyle>
            <a:lvl1pPr marL="0" indent="0" algn="ctr">
              <a:buFontTx/>
              <a:buNone/>
              <a:defRPr/>
            </a:lvl1pPr>
          </a:lstStyle>
          <a:p>
            <a:r>
              <a:rPr lang="en-US" smtClean="0"/>
              <a:t>Click to edit Master subtitle style</a:t>
            </a:r>
            <a:endParaRPr lang="en-AU"/>
          </a:p>
        </p:txBody>
      </p:sp>
      <p:sp>
        <p:nvSpPr>
          <p:cNvPr id="20484" name="Rectangle 4"/>
          <p:cNvSpPr>
            <a:spLocks noGrp="1" noChangeArrowheads="1"/>
          </p:cNvSpPr>
          <p:nvPr>
            <p:ph type="dt" sz="half" idx="2"/>
          </p:nvPr>
        </p:nvSpPr>
        <p:spPr/>
        <p:txBody>
          <a:bodyPr/>
          <a:lstStyle>
            <a:lvl1pPr>
              <a:defRPr/>
            </a:lvl1pPr>
          </a:lstStyle>
          <a:p>
            <a:endParaRPr lang="en-AU" dirty="0"/>
          </a:p>
        </p:txBody>
      </p:sp>
      <p:sp>
        <p:nvSpPr>
          <p:cNvPr id="20485" name="Rectangle 5"/>
          <p:cNvSpPr>
            <a:spLocks noGrp="1" noChangeArrowheads="1"/>
          </p:cNvSpPr>
          <p:nvPr>
            <p:ph type="ftr" sz="quarter" idx="3"/>
          </p:nvPr>
        </p:nvSpPr>
        <p:spPr/>
        <p:txBody>
          <a:bodyPr/>
          <a:lstStyle>
            <a:lvl1pPr>
              <a:defRPr/>
            </a:lvl1pPr>
          </a:lstStyle>
          <a:p>
            <a:endParaRPr lang="en-AU" dirty="0"/>
          </a:p>
        </p:txBody>
      </p:sp>
      <p:sp>
        <p:nvSpPr>
          <p:cNvPr id="20486" name="Rectangle 6"/>
          <p:cNvSpPr>
            <a:spLocks noGrp="1" noChangeArrowheads="1"/>
          </p:cNvSpPr>
          <p:nvPr>
            <p:ph type="sldNum" sz="quarter" idx="4"/>
          </p:nvPr>
        </p:nvSpPr>
        <p:spPr/>
        <p:txBody>
          <a:bodyPr/>
          <a:lstStyle>
            <a:lvl1pPr>
              <a:defRPr/>
            </a:lvl1pPr>
          </a:lstStyle>
          <a:p>
            <a:fld id="{3720D565-B1F8-462C-8DD8-0982D471C922}" type="slidenum">
              <a:rPr lang="en-AU"/>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endParaRPr lang="en-AU" dirty="0"/>
          </a:p>
        </p:txBody>
      </p:sp>
      <p:sp>
        <p:nvSpPr>
          <p:cNvPr id="5" name="Footer Placeholder 4"/>
          <p:cNvSpPr>
            <a:spLocks noGrp="1"/>
          </p:cNvSpPr>
          <p:nvPr>
            <p:ph type="ftr" sz="quarter" idx="11"/>
          </p:nvPr>
        </p:nvSpPr>
        <p:spPr/>
        <p:txBody>
          <a:bodyPr/>
          <a:lstStyle>
            <a:lvl1pPr>
              <a:defRPr/>
            </a:lvl1pPr>
          </a:lstStyle>
          <a:p>
            <a:endParaRPr lang="en-AU" dirty="0"/>
          </a:p>
        </p:txBody>
      </p:sp>
      <p:sp>
        <p:nvSpPr>
          <p:cNvPr id="6" name="Slide Number Placeholder 5"/>
          <p:cNvSpPr>
            <a:spLocks noGrp="1"/>
          </p:cNvSpPr>
          <p:nvPr>
            <p:ph type="sldNum" sz="quarter" idx="12"/>
          </p:nvPr>
        </p:nvSpPr>
        <p:spPr/>
        <p:txBody>
          <a:bodyPr/>
          <a:lstStyle>
            <a:lvl1pPr>
              <a:defRPr/>
            </a:lvl1pPr>
          </a:lstStyle>
          <a:p>
            <a:fld id="{2C7AD656-F291-4D0A-8426-7AAE7CCAD44B}" type="slidenum">
              <a:rPr lang="en-AU"/>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23163" y="274638"/>
            <a:ext cx="1563687"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832100" y="274638"/>
            <a:ext cx="45386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endParaRPr lang="en-AU" dirty="0"/>
          </a:p>
        </p:txBody>
      </p:sp>
      <p:sp>
        <p:nvSpPr>
          <p:cNvPr id="5" name="Footer Placeholder 4"/>
          <p:cNvSpPr>
            <a:spLocks noGrp="1"/>
          </p:cNvSpPr>
          <p:nvPr>
            <p:ph type="ftr" sz="quarter" idx="11"/>
          </p:nvPr>
        </p:nvSpPr>
        <p:spPr/>
        <p:txBody>
          <a:bodyPr/>
          <a:lstStyle>
            <a:lvl1pPr>
              <a:defRPr/>
            </a:lvl1pPr>
          </a:lstStyle>
          <a:p>
            <a:endParaRPr lang="en-AU" dirty="0"/>
          </a:p>
        </p:txBody>
      </p:sp>
      <p:sp>
        <p:nvSpPr>
          <p:cNvPr id="6" name="Slide Number Placeholder 5"/>
          <p:cNvSpPr>
            <a:spLocks noGrp="1"/>
          </p:cNvSpPr>
          <p:nvPr>
            <p:ph type="sldNum" sz="quarter" idx="12"/>
          </p:nvPr>
        </p:nvSpPr>
        <p:spPr/>
        <p:txBody>
          <a:bodyPr/>
          <a:lstStyle>
            <a:lvl1pPr>
              <a:defRPr/>
            </a:lvl1pPr>
          </a:lstStyle>
          <a:p>
            <a:fld id="{68C191CA-DDBD-45B9-939E-E3997E73A6ED}" type="slidenum">
              <a:rPr lang="en-AU"/>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endParaRPr lang="en-AU" dirty="0"/>
          </a:p>
        </p:txBody>
      </p:sp>
      <p:sp>
        <p:nvSpPr>
          <p:cNvPr id="5" name="Footer Placeholder 4"/>
          <p:cNvSpPr>
            <a:spLocks noGrp="1"/>
          </p:cNvSpPr>
          <p:nvPr>
            <p:ph type="ftr" sz="quarter" idx="11"/>
          </p:nvPr>
        </p:nvSpPr>
        <p:spPr/>
        <p:txBody>
          <a:bodyPr/>
          <a:lstStyle>
            <a:lvl1pPr>
              <a:defRPr/>
            </a:lvl1pPr>
          </a:lstStyle>
          <a:p>
            <a:endParaRPr lang="en-AU" dirty="0"/>
          </a:p>
        </p:txBody>
      </p:sp>
      <p:sp>
        <p:nvSpPr>
          <p:cNvPr id="6" name="Slide Number Placeholder 5"/>
          <p:cNvSpPr>
            <a:spLocks noGrp="1"/>
          </p:cNvSpPr>
          <p:nvPr>
            <p:ph type="sldNum" sz="quarter" idx="12"/>
          </p:nvPr>
        </p:nvSpPr>
        <p:spPr/>
        <p:txBody>
          <a:bodyPr/>
          <a:lstStyle>
            <a:lvl1pPr>
              <a:defRPr/>
            </a:lvl1pPr>
          </a:lstStyle>
          <a:p>
            <a:fld id="{EC2C7EE4-E2DB-4BDE-A41B-E3A701403193}" type="slidenum">
              <a:rPr lang="en-AU"/>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AU" dirty="0"/>
          </a:p>
        </p:txBody>
      </p:sp>
      <p:sp>
        <p:nvSpPr>
          <p:cNvPr id="5" name="Footer Placeholder 4"/>
          <p:cNvSpPr>
            <a:spLocks noGrp="1"/>
          </p:cNvSpPr>
          <p:nvPr>
            <p:ph type="ftr" sz="quarter" idx="11"/>
          </p:nvPr>
        </p:nvSpPr>
        <p:spPr/>
        <p:txBody>
          <a:bodyPr/>
          <a:lstStyle>
            <a:lvl1pPr>
              <a:defRPr/>
            </a:lvl1pPr>
          </a:lstStyle>
          <a:p>
            <a:endParaRPr lang="en-AU" dirty="0"/>
          </a:p>
        </p:txBody>
      </p:sp>
      <p:sp>
        <p:nvSpPr>
          <p:cNvPr id="6" name="Slide Number Placeholder 5"/>
          <p:cNvSpPr>
            <a:spLocks noGrp="1"/>
          </p:cNvSpPr>
          <p:nvPr>
            <p:ph type="sldNum" sz="quarter" idx="12"/>
          </p:nvPr>
        </p:nvSpPr>
        <p:spPr/>
        <p:txBody>
          <a:bodyPr/>
          <a:lstStyle>
            <a:lvl1pPr>
              <a:defRPr/>
            </a:lvl1pPr>
          </a:lstStyle>
          <a:p>
            <a:fld id="{1898AFAF-9559-4F26-B227-8E8E7CAEE744}" type="slidenum">
              <a:rPr lang="en-AU"/>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2832100" y="1600200"/>
            <a:ext cx="30511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035675" y="1600200"/>
            <a:ext cx="30511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lvl1pPr>
              <a:defRPr/>
            </a:lvl1pPr>
          </a:lstStyle>
          <a:p>
            <a:endParaRPr lang="en-AU" dirty="0"/>
          </a:p>
        </p:txBody>
      </p:sp>
      <p:sp>
        <p:nvSpPr>
          <p:cNvPr id="6" name="Footer Placeholder 5"/>
          <p:cNvSpPr>
            <a:spLocks noGrp="1"/>
          </p:cNvSpPr>
          <p:nvPr>
            <p:ph type="ftr" sz="quarter" idx="11"/>
          </p:nvPr>
        </p:nvSpPr>
        <p:spPr/>
        <p:txBody>
          <a:bodyPr/>
          <a:lstStyle>
            <a:lvl1pPr>
              <a:defRPr/>
            </a:lvl1pPr>
          </a:lstStyle>
          <a:p>
            <a:endParaRPr lang="en-AU" dirty="0"/>
          </a:p>
        </p:txBody>
      </p:sp>
      <p:sp>
        <p:nvSpPr>
          <p:cNvPr id="7" name="Slide Number Placeholder 6"/>
          <p:cNvSpPr>
            <a:spLocks noGrp="1"/>
          </p:cNvSpPr>
          <p:nvPr>
            <p:ph type="sldNum" sz="quarter" idx="12"/>
          </p:nvPr>
        </p:nvSpPr>
        <p:spPr/>
        <p:txBody>
          <a:bodyPr/>
          <a:lstStyle>
            <a:lvl1pPr>
              <a:defRPr/>
            </a:lvl1pPr>
          </a:lstStyle>
          <a:p>
            <a:fld id="{27F822D0-B4D9-4E8F-9170-9D932DF63C30}" type="slidenum">
              <a:rPr lang="en-AU"/>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lvl1pPr>
              <a:defRPr/>
            </a:lvl1pPr>
          </a:lstStyle>
          <a:p>
            <a:endParaRPr lang="en-AU" dirty="0"/>
          </a:p>
        </p:txBody>
      </p:sp>
      <p:sp>
        <p:nvSpPr>
          <p:cNvPr id="8" name="Footer Placeholder 7"/>
          <p:cNvSpPr>
            <a:spLocks noGrp="1"/>
          </p:cNvSpPr>
          <p:nvPr>
            <p:ph type="ftr" sz="quarter" idx="11"/>
          </p:nvPr>
        </p:nvSpPr>
        <p:spPr/>
        <p:txBody>
          <a:bodyPr/>
          <a:lstStyle>
            <a:lvl1pPr>
              <a:defRPr/>
            </a:lvl1pPr>
          </a:lstStyle>
          <a:p>
            <a:endParaRPr lang="en-AU" dirty="0"/>
          </a:p>
        </p:txBody>
      </p:sp>
      <p:sp>
        <p:nvSpPr>
          <p:cNvPr id="9" name="Slide Number Placeholder 8"/>
          <p:cNvSpPr>
            <a:spLocks noGrp="1"/>
          </p:cNvSpPr>
          <p:nvPr>
            <p:ph type="sldNum" sz="quarter" idx="12"/>
          </p:nvPr>
        </p:nvSpPr>
        <p:spPr/>
        <p:txBody>
          <a:bodyPr/>
          <a:lstStyle>
            <a:lvl1pPr>
              <a:defRPr/>
            </a:lvl1pPr>
          </a:lstStyle>
          <a:p>
            <a:fld id="{5B8B2D97-3967-4F45-9061-8A58E6AA0569}" type="slidenum">
              <a:rPr lang="en-AU"/>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lvl1pPr>
              <a:defRPr/>
            </a:lvl1pPr>
          </a:lstStyle>
          <a:p>
            <a:endParaRPr lang="en-AU" dirty="0"/>
          </a:p>
        </p:txBody>
      </p:sp>
      <p:sp>
        <p:nvSpPr>
          <p:cNvPr id="4" name="Footer Placeholder 3"/>
          <p:cNvSpPr>
            <a:spLocks noGrp="1"/>
          </p:cNvSpPr>
          <p:nvPr>
            <p:ph type="ftr" sz="quarter" idx="11"/>
          </p:nvPr>
        </p:nvSpPr>
        <p:spPr/>
        <p:txBody>
          <a:bodyPr/>
          <a:lstStyle>
            <a:lvl1pPr>
              <a:defRPr/>
            </a:lvl1pPr>
          </a:lstStyle>
          <a:p>
            <a:endParaRPr lang="en-AU" dirty="0"/>
          </a:p>
        </p:txBody>
      </p:sp>
      <p:sp>
        <p:nvSpPr>
          <p:cNvPr id="5" name="Slide Number Placeholder 4"/>
          <p:cNvSpPr>
            <a:spLocks noGrp="1"/>
          </p:cNvSpPr>
          <p:nvPr>
            <p:ph type="sldNum" sz="quarter" idx="12"/>
          </p:nvPr>
        </p:nvSpPr>
        <p:spPr/>
        <p:txBody>
          <a:bodyPr/>
          <a:lstStyle>
            <a:lvl1pPr>
              <a:defRPr/>
            </a:lvl1pPr>
          </a:lstStyle>
          <a:p>
            <a:fld id="{D10FBA33-72B7-4FCA-90E5-A5FFD293522D}" type="slidenum">
              <a:rPr lang="en-AU"/>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AU" dirty="0"/>
          </a:p>
        </p:txBody>
      </p:sp>
      <p:sp>
        <p:nvSpPr>
          <p:cNvPr id="3" name="Footer Placeholder 2"/>
          <p:cNvSpPr>
            <a:spLocks noGrp="1"/>
          </p:cNvSpPr>
          <p:nvPr>
            <p:ph type="ftr" sz="quarter" idx="11"/>
          </p:nvPr>
        </p:nvSpPr>
        <p:spPr/>
        <p:txBody>
          <a:bodyPr/>
          <a:lstStyle>
            <a:lvl1pPr>
              <a:defRPr/>
            </a:lvl1pPr>
          </a:lstStyle>
          <a:p>
            <a:endParaRPr lang="en-AU" dirty="0"/>
          </a:p>
        </p:txBody>
      </p:sp>
      <p:sp>
        <p:nvSpPr>
          <p:cNvPr id="4" name="Slide Number Placeholder 3"/>
          <p:cNvSpPr>
            <a:spLocks noGrp="1"/>
          </p:cNvSpPr>
          <p:nvPr>
            <p:ph type="sldNum" sz="quarter" idx="12"/>
          </p:nvPr>
        </p:nvSpPr>
        <p:spPr/>
        <p:txBody>
          <a:bodyPr/>
          <a:lstStyle>
            <a:lvl1pPr>
              <a:defRPr/>
            </a:lvl1pPr>
          </a:lstStyle>
          <a:p>
            <a:fld id="{51AAB93A-6418-484A-941C-D58FD6898749}" type="slidenum">
              <a:rPr lang="en-AU"/>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dirty="0"/>
          </a:p>
        </p:txBody>
      </p:sp>
      <p:sp>
        <p:nvSpPr>
          <p:cNvPr id="6" name="Footer Placeholder 5"/>
          <p:cNvSpPr>
            <a:spLocks noGrp="1"/>
          </p:cNvSpPr>
          <p:nvPr>
            <p:ph type="ftr" sz="quarter" idx="11"/>
          </p:nvPr>
        </p:nvSpPr>
        <p:spPr/>
        <p:txBody>
          <a:bodyPr/>
          <a:lstStyle>
            <a:lvl1pPr>
              <a:defRPr/>
            </a:lvl1pPr>
          </a:lstStyle>
          <a:p>
            <a:endParaRPr lang="en-AU" dirty="0"/>
          </a:p>
        </p:txBody>
      </p:sp>
      <p:sp>
        <p:nvSpPr>
          <p:cNvPr id="7" name="Slide Number Placeholder 6"/>
          <p:cNvSpPr>
            <a:spLocks noGrp="1"/>
          </p:cNvSpPr>
          <p:nvPr>
            <p:ph type="sldNum" sz="quarter" idx="12"/>
          </p:nvPr>
        </p:nvSpPr>
        <p:spPr/>
        <p:txBody>
          <a:bodyPr/>
          <a:lstStyle>
            <a:lvl1pPr>
              <a:defRPr/>
            </a:lvl1pPr>
          </a:lstStyle>
          <a:p>
            <a:fld id="{EE0068D2-F74A-40B8-ADD1-297F9C44918D}" type="slidenum">
              <a:rPr lang="en-AU"/>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AU"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dirty="0"/>
          </a:p>
        </p:txBody>
      </p:sp>
      <p:sp>
        <p:nvSpPr>
          <p:cNvPr id="6" name="Footer Placeholder 5"/>
          <p:cNvSpPr>
            <a:spLocks noGrp="1"/>
          </p:cNvSpPr>
          <p:nvPr>
            <p:ph type="ftr" sz="quarter" idx="11"/>
          </p:nvPr>
        </p:nvSpPr>
        <p:spPr/>
        <p:txBody>
          <a:bodyPr/>
          <a:lstStyle>
            <a:lvl1pPr>
              <a:defRPr/>
            </a:lvl1pPr>
          </a:lstStyle>
          <a:p>
            <a:endParaRPr lang="en-AU" dirty="0"/>
          </a:p>
        </p:txBody>
      </p:sp>
      <p:sp>
        <p:nvSpPr>
          <p:cNvPr id="7" name="Slide Number Placeholder 6"/>
          <p:cNvSpPr>
            <a:spLocks noGrp="1"/>
          </p:cNvSpPr>
          <p:nvPr>
            <p:ph type="sldNum" sz="quarter" idx="12"/>
          </p:nvPr>
        </p:nvSpPr>
        <p:spPr/>
        <p:txBody>
          <a:bodyPr/>
          <a:lstStyle>
            <a:lvl1pPr>
              <a:defRPr/>
            </a:lvl1pPr>
          </a:lstStyle>
          <a:p>
            <a:fld id="{DF60F7CB-D5B0-4134-A27B-8A2CA942C5D9}" type="slidenum">
              <a:rPr lang="en-AU"/>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832100" y="274638"/>
            <a:ext cx="6254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AU" smtClean="0"/>
          </a:p>
        </p:txBody>
      </p:sp>
      <p:sp>
        <p:nvSpPr>
          <p:cNvPr id="1027" name="Rectangle 3"/>
          <p:cNvSpPr>
            <a:spLocks noGrp="1" noChangeArrowheads="1"/>
          </p:cNvSpPr>
          <p:nvPr>
            <p:ph type="body" idx="1"/>
          </p:nvPr>
        </p:nvSpPr>
        <p:spPr bwMode="auto">
          <a:xfrm>
            <a:off x="2832100" y="1600200"/>
            <a:ext cx="625475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AU"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AU"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C269AC9-8CE3-40D9-9C78-73D35072FCDF}" type="slidenum">
              <a:rPr lang="en-AU"/>
              <a:pPr/>
              <a:t>‹#›</a:t>
            </a:fld>
            <a:endParaRPr lang="en-AU" dirty="0"/>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charset="0"/>
          <a:cs typeface="Arial" charset="0"/>
        </a:defRPr>
      </a:lvl2pPr>
      <a:lvl3pPr algn="l" rtl="0" eaLnBrk="1" fontAlgn="base" hangingPunct="1">
        <a:spcBef>
          <a:spcPct val="0"/>
        </a:spcBef>
        <a:spcAft>
          <a:spcPct val="0"/>
        </a:spcAft>
        <a:defRPr sz="4400">
          <a:solidFill>
            <a:schemeClr val="tx2"/>
          </a:solidFill>
          <a:latin typeface="Arial" charset="0"/>
          <a:cs typeface="Arial" charset="0"/>
        </a:defRPr>
      </a:lvl3pPr>
      <a:lvl4pPr algn="l" rtl="0" eaLnBrk="1" fontAlgn="base" hangingPunct="1">
        <a:spcBef>
          <a:spcPct val="0"/>
        </a:spcBef>
        <a:spcAft>
          <a:spcPct val="0"/>
        </a:spcAft>
        <a:defRPr sz="4400">
          <a:solidFill>
            <a:schemeClr val="tx2"/>
          </a:solidFill>
          <a:latin typeface="Arial" charset="0"/>
          <a:cs typeface="Arial" charset="0"/>
        </a:defRPr>
      </a:lvl4pPr>
      <a:lvl5pPr algn="l" rtl="0" eaLnBrk="1" fontAlgn="base" hangingPunct="1">
        <a:spcBef>
          <a:spcPct val="0"/>
        </a:spcBef>
        <a:spcAft>
          <a:spcPct val="0"/>
        </a:spcAft>
        <a:defRPr sz="4400">
          <a:solidFill>
            <a:schemeClr val="tx2"/>
          </a:solidFill>
          <a:latin typeface="Arial" charset="0"/>
          <a:cs typeface="Arial" charset="0"/>
        </a:defRPr>
      </a:lvl5pPr>
      <a:lvl6pPr marL="457200" algn="l" rtl="0" eaLnBrk="1" fontAlgn="base" hangingPunct="1">
        <a:spcBef>
          <a:spcPct val="0"/>
        </a:spcBef>
        <a:spcAft>
          <a:spcPct val="0"/>
        </a:spcAft>
        <a:defRPr sz="4400">
          <a:solidFill>
            <a:schemeClr val="tx2"/>
          </a:solidFill>
          <a:latin typeface="Arial" charset="0"/>
          <a:cs typeface="Arial" charset="0"/>
        </a:defRPr>
      </a:lvl6pPr>
      <a:lvl7pPr marL="914400" algn="l" rtl="0" eaLnBrk="1" fontAlgn="base" hangingPunct="1">
        <a:spcBef>
          <a:spcPct val="0"/>
        </a:spcBef>
        <a:spcAft>
          <a:spcPct val="0"/>
        </a:spcAft>
        <a:defRPr sz="4400">
          <a:solidFill>
            <a:schemeClr val="tx2"/>
          </a:solidFill>
          <a:latin typeface="Arial" charset="0"/>
          <a:cs typeface="Arial" charset="0"/>
        </a:defRPr>
      </a:lvl7pPr>
      <a:lvl8pPr marL="1371600" algn="l" rtl="0" eaLnBrk="1" fontAlgn="base" hangingPunct="1">
        <a:spcBef>
          <a:spcPct val="0"/>
        </a:spcBef>
        <a:spcAft>
          <a:spcPct val="0"/>
        </a:spcAft>
        <a:defRPr sz="4400">
          <a:solidFill>
            <a:schemeClr val="tx2"/>
          </a:solidFill>
          <a:latin typeface="Arial" charset="0"/>
          <a:cs typeface="Arial" charset="0"/>
        </a:defRPr>
      </a:lvl8pPr>
      <a:lvl9pPr marL="1828800" algn="l"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8.gif"/></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0.gif"/></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50976" y="0"/>
            <a:ext cx="6188106" cy="923330"/>
          </a:xfrm>
          <a:prstGeom prst="rect">
            <a:avLst/>
          </a:prstGeom>
          <a:noFill/>
        </p:spPr>
        <p:txBody>
          <a:bodyPr wrap="square" lIns="91440" tIns="45720" rIns="91440" bIns="45720">
            <a:spAutoFit/>
          </a:bodyPr>
          <a:lstStyle/>
          <a:p>
            <a:pPr algn="ctr"/>
            <a:r>
              <a:rPr lang="en-US" sz="5400" b="1" spc="600" dirty="0" smtClean="0">
                <a:ln w="10541" cmpd="sng">
                  <a:solidFill>
                    <a:srgbClr val="00B0F0"/>
                  </a:solidFill>
                  <a:prstDash val="solid"/>
                </a:ln>
                <a:solidFill>
                  <a:srgbClr val="0070C0"/>
                </a:solidFill>
              </a:rPr>
              <a:t>Motivation</a:t>
            </a:r>
            <a:r>
              <a:rPr lang="en-US" sz="5400" b="1" spc="600" dirty="0" smtClean="0">
                <a:ln w="10541" cmpd="sng">
                  <a:solidFill>
                    <a:srgbClr val="00B0F0"/>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endParaRPr lang="en-US" sz="5400" b="1" cap="none" spc="600" dirty="0">
              <a:ln w="10541" cmpd="sng">
                <a:solidFill>
                  <a:srgbClr val="00B0F0"/>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Rectangle 2"/>
          <p:cNvSpPr/>
          <p:nvPr/>
        </p:nvSpPr>
        <p:spPr>
          <a:xfrm>
            <a:off x="0" y="694944"/>
            <a:ext cx="8650224" cy="6463308"/>
          </a:xfrm>
          <a:prstGeom prst="rect">
            <a:avLst/>
          </a:prstGeom>
        </p:spPr>
        <p:txBody>
          <a:bodyPr wrap="square">
            <a:spAutoFit/>
          </a:bodyPr>
          <a:lstStyle/>
          <a:p>
            <a:pPr>
              <a:buNone/>
            </a:pPr>
            <a:r>
              <a:rPr lang="en-US" dirty="0" smtClean="0">
                <a:solidFill>
                  <a:schemeClr val="tx2"/>
                </a:solidFill>
              </a:rPr>
              <a:t>Motivation is made up of internal and external factors that stimulate desire and energy in people to be continually interested in and committed to a job, role or subject, and to exert persistent effort in attaining a goal. </a:t>
            </a:r>
          </a:p>
          <a:p>
            <a:pPr>
              <a:buNone/>
            </a:pPr>
            <a:endParaRPr lang="en-US" dirty="0" smtClean="0">
              <a:solidFill>
                <a:schemeClr val="tx2"/>
              </a:solidFill>
            </a:endParaRPr>
          </a:p>
          <a:p>
            <a:pPr>
              <a:buNone/>
            </a:pPr>
            <a:r>
              <a:rPr lang="en-AU" dirty="0" smtClean="0"/>
              <a:t>An effective teacher will ensure lesson designs engage the students’, creating authentic tasks that capture their interest and help create self </a:t>
            </a:r>
            <a:r>
              <a:rPr lang="en-AU" dirty="0" smtClean="0"/>
              <a:t>motivation</a:t>
            </a:r>
          </a:p>
          <a:p>
            <a:pPr>
              <a:buNone/>
            </a:pPr>
            <a:endParaRPr lang="en-US" dirty="0" smtClean="0">
              <a:solidFill>
                <a:schemeClr val="tx2"/>
              </a:solidFill>
            </a:endParaRPr>
          </a:p>
          <a:p>
            <a:pPr>
              <a:buNone/>
            </a:pPr>
            <a:r>
              <a:rPr lang="en-US" dirty="0" smtClean="0">
                <a:solidFill>
                  <a:schemeClr val="tx2"/>
                </a:solidFill>
              </a:rPr>
              <a:t>There are many ways to motivate our students to engage in the lesson.</a:t>
            </a:r>
          </a:p>
          <a:p>
            <a:pPr>
              <a:buNone/>
            </a:pPr>
            <a:endParaRPr lang="en-US" dirty="0" smtClean="0">
              <a:solidFill>
                <a:schemeClr val="tx2"/>
              </a:solidFill>
            </a:endParaRPr>
          </a:p>
          <a:p>
            <a:pPr>
              <a:buNone/>
            </a:pPr>
            <a:r>
              <a:rPr lang="en-US" dirty="0" smtClean="0">
                <a:solidFill>
                  <a:schemeClr val="tx2"/>
                </a:solidFill>
              </a:rPr>
              <a:t>				</a:t>
            </a:r>
            <a:r>
              <a:rPr lang="en-US" i="1" dirty="0" smtClean="0">
                <a:solidFill>
                  <a:schemeClr val="tx2"/>
                </a:solidFill>
              </a:rPr>
              <a:t>Maslow’s Hierarchy of Needs </a:t>
            </a:r>
            <a:r>
              <a:rPr lang="en-US" dirty="0" smtClean="0">
                <a:solidFill>
                  <a:schemeClr val="tx2"/>
                </a:solidFill>
              </a:rPr>
              <a:t>is one of the </a:t>
            </a:r>
          </a:p>
          <a:p>
            <a:pPr>
              <a:buNone/>
            </a:pPr>
            <a:r>
              <a:rPr lang="en-US" dirty="0" smtClean="0">
                <a:solidFill>
                  <a:schemeClr val="tx2"/>
                </a:solidFill>
              </a:rPr>
              <a:t>				ways to help understand what is needed to </a:t>
            </a:r>
          </a:p>
          <a:p>
            <a:pPr>
              <a:buNone/>
            </a:pPr>
            <a:r>
              <a:rPr lang="en-US" dirty="0" smtClean="0">
                <a:solidFill>
                  <a:schemeClr val="tx2"/>
                </a:solidFill>
              </a:rPr>
              <a:t>				help motivate students.</a:t>
            </a:r>
          </a:p>
          <a:p>
            <a:pPr>
              <a:buNone/>
            </a:pPr>
            <a:endParaRPr lang="en-US" dirty="0" smtClean="0">
              <a:solidFill>
                <a:schemeClr val="tx2"/>
              </a:solidFill>
            </a:endParaRPr>
          </a:p>
          <a:p>
            <a:pPr>
              <a:buNone/>
            </a:pPr>
            <a:r>
              <a:rPr lang="en-US" dirty="0" smtClean="0">
                <a:solidFill>
                  <a:schemeClr val="tx2"/>
                </a:solidFill>
              </a:rPr>
              <a:t>				Self-assessment, self-evaluation and </a:t>
            </a:r>
          </a:p>
          <a:p>
            <a:pPr>
              <a:buNone/>
            </a:pPr>
            <a:r>
              <a:rPr lang="en-US" dirty="0" smtClean="0">
                <a:solidFill>
                  <a:schemeClr val="tx2"/>
                </a:solidFill>
              </a:rPr>
              <a:t>				self-goals is another way to help students to </a:t>
            </a:r>
          </a:p>
          <a:p>
            <a:pPr>
              <a:buNone/>
            </a:pPr>
            <a:r>
              <a:rPr lang="en-US" dirty="0" smtClean="0">
                <a:solidFill>
                  <a:schemeClr val="tx2"/>
                </a:solidFill>
              </a:rPr>
              <a:t>				achieve and understand their own learning.</a:t>
            </a:r>
          </a:p>
          <a:p>
            <a:pPr>
              <a:buNone/>
            </a:pPr>
            <a:endParaRPr lang="en-US" dirty="0" smtClean="0">
              <a:solidFill>
                <a:schemeClr val="tx2"/>
              </a:solidFill>
            </a:endParaRPr>
          </a:p>
          <a:p>
            <a:pPr>
              <a:buNone/>
            </a:pPr>
            <a:r>
              <a:rPr lang="en-US" dirty="0" smtClean="0">
                <a:solidFill>
                  <a:schemeClr val="tx2"/>
                </a:solidFill>
              </a:rPr>
              <a:t>				By understanding that there is intrinsic and </a:t>
            </a:r>
          </a:p>
          <a:p>
            <a:pPr>
              <a:buNone/>
            </a:pPr>
            <a:r>
              <a:rPr lang="en-US" dirty="0" smtClean="0">
                <a:solidFill>
                  <a:schemeClr val="tx2"/>
                </a:solidFill>
              </a:rPr>
              <a:t>				extrinsic motivation, this will help us as 					teachers </a:t>
            </a:r>
          </a:p>
          <a:p>
            <a:pPr>
              <a:buNone/>
            </a:pPr>
            <a:r>
              <a:rPr lang="en-US" dirty="0" smtClean="0">
                <a:solidFill>
                  <a:schemeClr val="tx2"/>
                </a:solidFill>
              </a:rPr>
              <a:t>				determine what might be needed to engage our</a:t>
            </a:r>
          </a:p>
          <a:p>
            <a:pPr>
              <a:buNone/>
            </a:pPr>
            <a:r>
              <a:rPr lang="en-US" dirty="0" smtClean="0">
                <a:solidFill>
                  <a:schemeClr val="tx2"/>
                </a:solidFill>
              </a:rPr>
              <a:t>				students in the lesson.</a:t>
            </a:r>
          </a:p>
          <a:p>
            <a:pPr>
              <a:buNone/>
            </a:pPr>
            <a:r>
              <a:rPr lang="en-US" dirty="0" smtClean="0">
                <a:solidFill>
                  <a:schemeClr val="tx2"/>
                </a:solidFill>
              </a:rPr>
              <a:t>			</a:t>
            </a:r>
          </a:p>
        </p:txBody>
      </p:sp>
    </p:spTree>
  </p:cSld>
  <p:clrMapOvr>
    <a:masterClrMapping/>
  </p:clrMapOvr>
  <p:transition advTm="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xit" presetSubtype="16" fill="hold" grpId="0" nodeType="clickEffect">
                                  <p:stCondLst>
                                    <p:cond delay="0"/>
                                  </p:stCondLst>
                                  <p:childTnLst>
                                    <p:animEffect transition="out" filter="diamond(in)">
                                      <p:cBhvr>
                                        <p:cTn id="10" dur="2000"/>
                                        <p:tgtEl>
                                          <p:spTgt spid="6"/>
                                        </p:tgtEl>
                                      </p:cBhvr>
                                    </p:animEffect>
                                    <p:set>
                                      <p:cBhvr>
                                        <p:cTn id="11" dur="1" fill="hold">
                                          <p:stCondLst>
                                            <p:cond delay="1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hade val="50000"/>
          </a:schemeClr>
        </a:solidFill>
        <a:effectLst/>
      </p:bgPr>
    </p:bg>
    <p:spTree>
      <p:nvGrpSpPr>
        <p:cNvPr id="1" name=""/>
        <p:cNvGrpSpPr/>
        <p:nvPr/>
      </p:nvGrpSpPr>
      <p:grpSpPr>
        <a:xfrm>
          <a:off x="0" y="0"/>
          <a:ext cx="0" cy="0"/>
          <a:chOff x="0" y="0"/>
          <a:chExt cx="0" cy="0"/>
        </a:xfrm>
      </p:grpSpPr>
      <p:graphicFrame>
        <p:nvGraphicFramePr>
          <p:cNvPr id="6" name="Diagram 5"/>
          <p:cNvGraphicFramePr/>
          <p:nvPr/>
        </p:nvGraphicFramePr>
        <p:xfrm>
          <a:off x="596721" y="1625600"/>
          <a:ext cx="8090079" cy="523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p:cNvSpPr/>
          <p:nvPr/>
        </p:nvSpPr>
        <p:spPr>
          <a:xfrm>
            <a:off x="0" y="0"/>
            <a:ext cx="9144000" cy="1754326"/>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5400" b="1" cap="none" spc="0" dirty="0" smtClean="0">
                <a:ln w="50800"/>
                <a:gradFill flip="none" rotWithShape="1">
                  <a:gsLst>
                    <a:gs pos="0">
                      <a:srgbClr val="A603AB"/>
                    </a:gs>
                    <a:gs pos="21001">
                      <a:srgbClr val="0819FB"/>
                    </a:gs>
                    <a:gs pos="35001">
                      <a:srgbClr val="1A8D48"/>
                    </a:gs>
                    <a:gs pos="52000">
                      <a:srgbClr val="FFFF00"/>
                    </a:gs>
                    <a:gs pos="73000">
                      <a:srgbClr val="EE3F17"/>
                    </a:gs>
                    <a:gs pos="88000">
                      <a:srgbClr val="E81766"/>
                    </a:gs>
                    <a:gs pos="100000">
                      <a:srgbClr val="A603AB"/>
                    </a:gs>
                  </a:gsLst>
                  <a:path path="circle">
                    <a:fillToRect l="100000" t="100000"/>
                  </a:path>
                  <a:tileRect r="-100000" b="-100000"/>
                </a:gradFill>
                <a:effectLst/>
              </a:rPr>
              <a:t>Maslow’s Hierarchy of Needs</a:t>
            </a:r>
            <a:endParaRPr lang="en-US" sz="5400" b="1" cap="none" spc="0" dirty="0">
              <a:ln w="50800"/>
              <a:gradFill flip="none" rotWithShape="1">
                <a:gsLst>
                  <a:gs pos="0">
                    <a:srgbClr val="A603AB"/>
                  </a:gs>
                  <a:gs pos="21001">
                    <a:srgbClr val="0819FB"/>
                  </a:gs>
                  <a:gs pos="35001">
                    <a:srgbClr val="1A8D48"/>
                  </a:gs>
                  <a:gs pos="52000">
                    <a:srgbClr val="FFFF00"/>
                  </a:gs>
                  <a:gs pos="73000">
                    <a:srgbClr val="EE3F17"/>
                  </a:gs>
                  <a:gs pos="88000">
                    <a:srgbClr val="E81766"/>
                  </a:gs>
                  <a:gs pos="100000">
                    <a:srgbClr val="A603AB"/>
                  </a:gs>
                </a:gsLst>
                <a:path path="circle">
                  <a:fillToRect l="100000" t="100000"/>
                </a:path>
                <a:tileRect r="-100000" b="-100000"/>
              </a:gradFill>
              <a:effectLst/>
            </a:endParaRPr>
          </a:p>
        </p:txBody>
      </p:sp>
      <p:cxnSp>
        <p:nvCxnSpPr>
          <p:cNvPr id="9" name="Straight Connector 8"/>
          <p:cNvCxnSpPr/>
          <p:nvPr/>
        </p:nvCxnSpPr>
        <p:spPr>
          <a:xfrm>
            <a:off x="1115568" y="3749040"/>
            <a:ext cx="7040880" cy="1588"/>
          </a:xfrm>
          <a:prstGeom prst="line">
            <a:avLst/>
          </a:prstGeom>
          <a:ln w="165100"/>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7424928" y="4608576"/>
            <a:ext cx="1719072" cy="646331"/>
          </a:xfrm>
          <a:prstGeom prst="rect">
            <a:avLst/>
          </a:prstGeom>
          <a:noFill/>
        </p:spPr>
        <p:txBody>
          <a:bodyPr wrap="square" rtlCol="0">
            <a:spAutoFit/>
          </a:bodyPr>
          <a:lstStyle/>
          <a:p>
            <a:pPr algn="ctr"/>
            <a:r>
              <a:rPr lang="en-AU" b="1" dirty="0" smtClean="0"/>
              <a:t>Deficiency</a:t>
            </a:r>
          </a:p>
          <a:p>
            <a:pPr algn="ctr"/>
            <a:r>
              <a:rPr lang="en-AU" b="1" dirty="0" smtClean="0"/>
              <a:t>Needs</a:t>
            </a:r>
            <a:endParaRPr lang="en-AU" b="1" dirty="0"/>
          </a:p>
        </p:txBody>
      </p:sp>
      <p:sp>
        <p:nvSpPr>
          <p:cNvPr id="12" name="TextBox 11"/>
          <p:cNvSpPr txBox="1"/>
          <p:nvPr/>
        </p:nvSpPr>
        <p:spPr>
          <a:xfrm>
            <a:off x="6675120" y="2157984"/>
            <a:ext cx="1865376" cy="369332"/>
          </a:xfrm>
          <a:prstGeom prst="rect">
            <a:avLst/>
          </a:prstGeom>
          <a:noFill/>
        </p:spPr>
        <p:txBody>
          <a:bodyPr wrap="square" rtlCol="0">
            <a:spAutoFit/>
          </a:bodyPr>
          <a:lstStyle/>
          <a:p>
            <a:r>
              <a:rPr lang="en-AU" dirty="0" smtClean="0"/>
              <a:t>Growth Needs</a:t>
            </a:r>
            <a:endParaRPr lang="en-AU" dirty="0"/>
          </a:p>
        </p:txBody>
      </p:sp>
      <p:sp>
        <p:nvSpPr>
          <p:cNvPr id="14" name="TextBox 13"/>
          <p:cNvSpPr txBox="1"/>
          <p:nvPr/>
        </p:nvSpPr>
        <p:spPr>
          <a:xfrm>
            <a:off x="0" y="4645152"/>
            <a:ext cx="1883664" cy="923330"/>
          </a:xfrm>
          <a:prstGeom prst="rect">
            <a:avLst/>
          </a:prstGeom>
          <a:noFill/>
        </p:spPr>
        <p:txBody>
          <a:bodyPr wrap="square" rtlCol="0">
            <a:spAutoFit/>
          </a:bodyPr>
          <a:lstStyle/>
          <a:p>
            <a:r>
              <a:rPr lang="en-AU" dirty="0" smtClean="0"/>
              <a:t>Motivation decreases as needs are met</a:t>
            </a:r>
            <a:endParaRPr lang="en-AU" dirty="0"/>
          </a:p>
        </p:txBody>
      </p:sp>
      <p:sp>
        <p:nvSpPr>
          <p:cNvPr id="15" name="TextBox 14"/>
          <p:cNvSpPr txBox="1"/>
          <p:nvPr/>
        </p:nvSpPr>
        <p:spPr>
          <a:xfrm>
            <a:off x="292608" y="2194560"/>
            <a:ext cx="2487168" cy="646331"/>
          </a:xfrm>
          <a:prstGeom prst="rect">
            <a:avLst/>
          </a:prstGeom>
          <a:noFill/>
        </p:spPr>
        <p:txBody>
          <a:bodyPr wrap="square" rtlCol="0">
            <a:spAutoFit/>
          </a:bodyPr>
          <a:lstStyle/>
          <a:p>
            <a:r>
              <a:rPr lang="en-AU" dirty="0" smtClean="0"/>
              <a:t>Motivation increases as needs are met</a:t>
            </a:r>
            <a:endParaRPr lang="en-AU" dirty="0"/>
          </a:p>
        </p:txBody>
      </p:sp>
    </p:spTree>
  </p:cSld>
  <p:clrMapOvr>
    <a:masterClrMapping/>
  </p:clrMapOvr>
  <p:transition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6">
                                            <p:graphicEl>
                                              <a:dgm id="{A930F7FC-55C9-4362-A056-97FD15AA4266}"/>
                                            </p:graphicEl>
                                          </p:spTgt>
                                        </p:tgtEl>
                                        <p:attrNameLst>
                                          <p:attrName>style.visibility</p:attrName>
                                        </p:attrNameLst>
                                      </p:cBhvr>
                                      <p:to>
                                        <p:strVal val="visible"/>
                                      </p:to>
                                    </p:set>
                                    <p:animEffect transition="in" filter="wipe(down)">
                                      <p:cBhvr>
                                        <p:cTn id="13" dur="500"/>
                                        <p:tgtEl>
                                          <p:spTgt spid="6">
                                            <p:graphicEl>
                                              <a:dgm id="{A930F7FC-55C9-4362-A056-97FD15AA4266}"/>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graphicEl>
                                              <a:dgm id="{61025624-065F-46A6-8079-543DCBB3C82A}"/>
                                            </p:graphicEl>
                                          </p:spTgt>
                                        </p:tgtEl>
                                        <p:attrNameLst>
                                          <p:attrName>style.visibility</p:attrName>
                                        </p:attrNameLst>
                                      </p:cBhvr>
                                      <p:to>
                                        <p:strVal val="visible"/>
                                      </p:to>
                                    </p:set>
                                    <p:animEffect transition="in" filter="wipe(down)">
                                      <p:cBhvr>
                                        <p:cTn id="18" dur="500"/>
                                        <p:tgtEl>
                                          <p:spTgt spid="6">
                                            <p:graphicEl>
                                              <a:dgm id="{61025624-065F-46A6-8079-543DCBB3C82A}"/>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6">
                                            <p:graphicEl>
                                              <a:dgm id="{7B8C01D9-394E-4000-9E50-7F8868F839B3}"/>
                                            </p:graphicEl>
                                          </p:spTgt>
                                        </p:tgtEl>
                                        <p:attrNameLst>
                                          <p:attrName>style.visibility</p:attrName>
                                        </p:attrNameLst>
                                      </p:cBhvr>
                                      <p:to>
                                        <p:strVal val="visible"/>
                                      </p:to>
                                    </p:set>
                                    <p:animEffect transition="in" filter="wipe(down)">
                                      <p:cBhvr>
                                        <p:cTn id="23" dur="500"/>
                                        <p:tgtEl>
                                          <p:spTgt spid="6">
                                            <p:graphicEl>
                                              <a:dgm id="{7B8C01D9-394E-4000-9E50-7F8868F839B3}"/>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6">
                                            <p:graphicEl>
                                              <a:dgm id="{4F1CE145-DF76-46D4-88A4-AA86710CCA90}"/>
                                            </p:graphicEl>
                                          </p:spTgt>
                                        </p:tgtEl>
                                        <p:attrNameLst>
                                          <p:attrName>style.visibility</p:attrName>
                                        </p:attrNameLst>
                                      </p:cBhvr>
                                      <p:to>
                                        <p:strVal val="visible"/>
                                      </p:to>
                                    </p:set>
                                    <p:animEffect transition="in" filter="wipe(down)">
                                      <p:cBhvr>
                                        <p:cTn id="28" dur="500"/>
                                        <p:tgtEl>
                                          <p:spTgt spid="6">
                                            <p:graphicEl>
                                              <a:dgm id="{4F1CE145-DF76-46D4-88A4-AA86710CCA90}"/>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6">
                                            <p:graphicEl>
                                              <a:dgm id="{B5C57DB9-235A-4D0B-BF4A-DC6A37E17BB0}"/>
                                            </p:graphicEl>
                                          </p:spTgt>
                                        </p:tgtEl>
                                        <p:attrNameLst>
                                          <p:attrName>style.visibility</p:attrName>
                                        </p:attrNameLst>
                                      </p:cBhvr>
                                      <p:to>
                                        <p:strVal val="visible"/>
                                      </p:to>
                                    </p:set>
                                    <p:animEffect transition="in" filter="wipe(down)">
                                      <p:cBhvr>
                                        <p:cTn id="33" dur="500"/>
                                        <p:tgtEl>
                                          <p:spTgt spid="6">
                                            <p:graphicEl>
                                              <a:dgm id="{B5C57DB9-235A-4D0B-BF4A-DC6A37E17BB0}"/>
                                            </p:graphicEl>
                                          </p:spTgt>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
                                            <p:txEl>
                                              <p:pRg st="0" end="0"/>
                                            </p:txEl>
                                          </p:spTgt>
                                        </p:tgtEl>
                                        <p:attrNameLst>
                                          <p:attrName>style.visibility</p:attrName>
                                        </p:attrNameLst>
                                      </p:cBhvr>
                                      <p:to>
                                        <p:strVal val="visible"/>
                                      </p:to>
                                    </p:set>
                                    <p:anim calcmode="lin" valueType="num">
                                      <p:cBhvr additive="base">
                                        <p:cTn id="38"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1">
                                            <p:txEl>
                                              <p:pRg st="1" end="1"/>
                                            </p:txEl>
                                          </p:spTgt>
                                        </p:tgtEl>
                                        <p:attrNameLst>
                                          <p:attrName>style.visibility</p:attrName>
                                        </p:attrNameLst>
                                      </p:cBhvr>
                                      <p:to>
                                        <p:strVal val="visible"/>
                                      </p:to>
                                    </p:set>
                                    <p:anim calcmode="lin" valueType="num">
                                      <p:cBhvr additive="base">
                                        <p:cTn id="44"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2">
                                            <p:txEl>
                                              <p:pRg st="0" end="0"/>
                                            </p:txEl>
                                          </p:spTgt>
                                        </p:tgtEl>
                                        <p:attrNameLst>
                                          <p:attrName>style.visibility</p:attrName>
                                        </p:attrNameLst>
                                      </p:cBhvr>
                                      <p:to>
                                        <p:strVal val="visible"/>
                                      </p:to>
                                    </p:set>
                                    <p:anim calcmode="lin" valueType="num">
                                      <p:cBhvr additive="base">
                                        <p:cTn id="50"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4">
                                            <p:txEl>
                                              <p:pRg st="0" end="0"/>
                                            </p:txEl>
                                          </p:spTgt>
                                        </p:tgtEl>
                                        <p:attrNameLst>
                                          <p:attrName>style.visibility</p:attrName>
                                        </p:attrNameLst>
                                      </p:cBhvr>
                                      <p:to>
                                        <p:strVal val="visible"/>
                                      </p:to>
                                    </p:set>
                                    <p:anim calcmode="lin" valueType="num">
                                      <p:cBhvr additive="base">
                                        <p:cTn id="56"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15">
                                            <p:txEl>
                                              <p:pRg st="0" end="0"/>
                                            </p:txEl>
                                          </p:spTgt>
                                        </p:tgtEl>
                                        <p:attrNameLst>
                                          <p:attrName>style.visibility</p:attrName>
                                        </p:attrNameLst>
                                      </p:cBhvr>
                                      <p:to>
                                        <p:strVal val="visible"/>
                                      </p:to>
                                    </p:set>
                                    <p:anim calcmode="lin" valueType="num">
                                      <p:cBhvr additive="base">
                                        <p:cTn id="62"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P spid="7" grpId="0" build="p"/>
      <p:bldP spid="11" grpId="0" build="p"/>
      <p:bldP spid="12" grpId="0" build="p"/>
      <p:bldP spid="14" grpId="0" build="p"/>
      <p:bldP spid="1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834640" y="1389888"/>
            <a:ext cx="5943600" cy="1754326"/>
          </a:xfrm>
          <a:prstGeom prst="rect">
            <a:avLst/>
          </a:prstGeom>
          <a:noFill/>
        </p:spPr>
        <p:txBody>
          <a:bodyPr wrap="square" rtlCol="0">
            <a:spAutoFit/>
          </a:bodyPr>
          <a:lstStyle/>
          <a:p>
            <a:r>
              <a:rPr lang="en-AU" b="1" i="1" dirty="0" smtClean="0">
                <a:solidFill>
                  <a:schemeClr val="bg1"/>
                </a:solidFill>
              </a:rPr>
              <a:t>“</a:t>
            </a:r>
            <a:r>
              <a:rPr lang="en-AU" b="1" i="1" dirty="0" smtClean="0">
                <a:solidFill>
                  <a:schemeClr val="bg1"/>
                </a:solidFill>
              </a:rPr>
              <a:t>Students </a:t>
            </a:r>
            <a:r>
              <a:rPr lang="en-AU" b="1" i="1" dirty="0" smtClean="0">
                <a:solidFill>
                  <a:schemeClr val="bg1"/>
                </a:solidFill>
              </a:rPr>
              <a:t>who are taught self-evaluation </a:t>
            </a:r>
            <a:r>
              <a:rPr lang="en-AU" b="1" i="1" dirty="0" smtClean="0">
                <a:solidFill>
                  <a:schemeClr val="bg1"/>
                </a:solidFill>
              </a:rPr>
              <a:t>skills </a:t>
            </a:r>
            <a:r>
              <a:rPr lang="en-AU" b="1" i="1" dirty="0" smtClean="0">
                <a:solidFill>
                  <a:schemeClr val="bg1"/>
                </a:solidFill>
              </a:rPr>
              <a:t>are more likely to persist on difficult tasks, be more confident about their ability, and take greater responsibility for their own work” (McMillan, Hearn 2008 p.42).</a:t>
            </a:r>
            <a:endParaRPr lang="en-AU" i="1" dirty="0" smtClean="0">
              <a:solidFill>
                <a:schemeClr val="bg1"/>
              </a:solidFill>
            </a:endParaRPr>
          </a:p>
          <a:p>
            <a:endParaRPr lang="en-AU" dirty="0"/>
          </a:p>
        </p:txBody>
      </p:sp>
      <p:sp>
        <p:nvSpPr>
          <p:cNvPr id="5" name="Rectangle 4"/>
          <p:cNvSpPr/>
          <p:nvPr/>
        </p:nvSpPr>
        <p:spPr>
          <a:xfrm>
            <a:off x="2690671" y="278999"/>
            <a:ext cx="5378396" cy="923330"/>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5400" b="1" dirty="0" smtClean="0">
                <a:ln w="50800">
                  <a:prstDash val="solid"/>
                </a:ln>
                <a:gradFill flip="none" rotWithShape="1">
                  <a:gsLst>
                    <a:gs pos="0">
                      <a:srgbClr val="03D4A8"/>
                    </a:gs>
                    <a:gs pos="25000">
                      <a:srgbClr val="21D6E0"/>
                    </a:gs>
                    <a:gs pos="75000">
                      <a:srgbClr val="0087E6"/>
                    </a:gs>
                    <a:gs pos="100000">
                      <a:srgbClr val="005CBF"/>
                    </a:gs>
                  </a:gsLst>
                  <a:path path="rect">
                    <a:fillToRect l="50000" t="50000" r="50000" b="50000"/>
                  </a:path>
                  <a:tileRect/>
                </a:gradFill>
                <a:effectLst>
                  <a:innerShdw blurRad="63500" dist="50800" dir="13500000">
                    <a:prstClr val="black">
                      <a:alpha val="50000"/>
                    </a:prstClr>
                  </a:innerShdw>
                </a:effectLst>
              </a:rPr>
              <a:t>Self- Evaluation</a:t>
            </a:r>
            <a:endParaRPr lang="en-US" sz="5400" b="1" cap="none" spc="0" dirty="0">
              <a:ln w="50800">
                <a:prstDash val="solid"/>
              </a:ln>
              <a:gradFill flip="none" rotWithShape="1">
                <a:gsLst>
                  <a:gs pos="0">
                    <a:srgbClr val="03D4A8"/>
                  </a:gs>
                  <a:gs pos="25000">
                    <a:srgbClr val="21D6E0"/>
                  </a:gs>
                  <a:gs pos="75000">
                    <a:srgbClr val="0087E6"/>
                  </a:gs>
                  <a:gs pos="100000">
                    <a:srgbClr val="005CBF"/>
                  </a:gs>
                </a:gsLst>
                <a:path path="rect">
                  <a:fillToRect l="50000" t="50000" r="50000" b="50000"/>
                </a:path>
                <a:tileRect/>
              </a:gradFill>
              <a:effectLst>
                <a:innerShdw blurRad="63500" dist="50800" dir="13500000">
                  <a:prstClr val="black">
                    <a:alpha val="50000"/>
                  </a:prstClr>
                </a:innerShdw>
              </a:effectLst>
            </a:endParaRPr>
          </a:p>
        </p:txBody>
      </p:sp>
      <p:sp>
        <p:nvSpPr>
          <p:cNvPr id="6" name="TextBox 5"/>
          <p:cNvSpPr txBox="1"/>
          <p:nvPr/>
        </p:nvSpPr>
        <p:spPr>
          <a:xfrm>
            <a:off x="2706624" y="3749457"/>
            <a:ext cx="7004304" cy="3108543"/>
          </a:xfrm>
          <a:prstGeom prst="rect">
            <a:avLst/>
          </a:prstGeom>
          <a:noFill/>
        </p:spPr>
        <p:txBody>
          <a:bodyPr wrap="square" rtlCol="0">
            <a:spAutoFit/>
          </a:bodyPr>
          <a:lstStyle/>
          <a:p>
            <a:pPr>
              <a:buBlip>
                <a:blip r:embed="rId4"/>
              </a:buBlip>
            </a:pPr>
            <a:r>
              <a:rPr lang="en-AU" sz="2800" dirty="0" smtClean="0">
                <a:solidFill>
                  <a:schemeClr val="bg1"/>
                </a:solidFill>
              </a:rPr>
              <a:t> Reduced scaffolding from teacher</a:t>
            </a:r>
          </a:p>
          <a:p>
            <a:pPr lvl="1"/>
            <a:endParaRPr lang="en-AU" sz="2800" dirty="0" smtClean="0">
              <a:solidFill>
                <a:schemeClr val="bg1"/>
              </a:solidFill>
            </a:endParaRPr>
          </a:p>
          <a:p>
            <a:pPr>
              <a:buBlip>
                <a:blip r:embed="rId4"/>
              </a:buBlip>
            </a:pPr>
            <a:r>
              <a:rPr lang="en-AU" sz="2800" dirty="0" smtClean="0">
                <a:solidFill>
                  <a:schemeClr val="bg1"/>
                </a:solidFill>
              </a:rPr>
              <a:t>Skills learnt for life</a:t>
            </a:r>
          </a:p>
          <a:p>
            <a:pPr>
              <a:buBlip>
                <a:blip r:embed="rId4"/>
              </a:buBlip>
            </a:pPr>
            <a:endParaRPr lang="en-AU" sz="2800" dirty="0" smtClean="0">
              <a:solidFill>
                <a:schemeClr val="bg1"/>
              </a:solidFill>
            </a:endParaRPr>
          </a:p>
          <a:p>
            <a:pPr>
              <a:buBlip>
                <a:blip r:embed="rId4"/>
              </a:buBlip>
            </a:pPr>
            <a:r>
              <a:rPr lang="en-AU" sz="2800" dirty="0" smtClean="0">
                <a:solidFill>
                  <a:schemeClr val="bg1"/>
                </a:solidFill>
              </a:rPr>
              <a:t>Encouraging autonomy </a:t>
            </a:r>
          </a:p>
          <a:p>
            <a:pPr>
              <a:buBlip>
                <a:blip r:embed="rId4"/>
              </a:buBlip>
            </a:pPr>
            <a:endParaRPr lang="en-AU" sz="2800" dirty="0" smtClean="0">
              <a:solidFill>
                <a:schemeClr val="bg1"/>
              </a:solidFill>
            </a:endParaRPr>
          </a:p>
          <a:p>
            <a:pPr>
              <a:buBlip>
                <a:blip r:embed="rId4"/>
              </a:buBlip>
            </a:pPr>
            <a:r>
              <a:rPr lang="en-AU" sz="2800" dirty="0" smtClean="0">
                <a:solidFill>
                  <a:schemeClr val="bg1"/>
                </a:solidFill>
              </a:rPr>
              <a:t>Students recognise their own errors</a:t>
            </a:r>
            <a:endParaRPr lang="en-AU" sz="2800" dirty="0">
              <a:solidFill>
                <a:schemeClr val="bg1"/>
              </a:solidFill>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down)">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down)">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wipe(down)">
                                      <p:cBhvr>
                                        <p:cTn id="22" dur="500"/>
                                        <p:tgtEl>
                                          <p:spTgt spid="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animEffect transition="in" filter="wipe(down)">
                                      <p:cBhvr>
                                        <p:cTn id="27" dur="500"/>
                                        <p:tgtEl>
                                          <p:spTgt spid="6">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4">
                                            <p:txEl>
                                              <p:pRg st="0" end="0"/>
                                            </p:txEl>
                                          </p:spTgt>
                                        </p:tgtEl>
                                        <p:attrNameLst>
                                          <p:attrName>style.visibility</p:attrName>
                                        </p:attrNameLst>
                                      </p:cBhvr>
                                      <p:to>
                                        <p:strVal val="visible"/>
                                      </p:to>
                                    </p:set>
                                    <p:anim calcmode="lin" valueType="num">
                                      <p:cBhvr additive="base">
                                        <p:cTn id="3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15" name="Rectangle 14"/>
          <p:cNvSpPr/>
          <p:nvPr/>
        </p:nvSpPr>
        <p:spPr>
          <a:xfrm>
            <a:off x="1645921" y="420624"/>
            <a:ext cx="6453644"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circle">
                    <a:fillToRect l="50000" t="50000" r="50000" b="50000"/>
                  </a:path>
                  <a:tileRect/>
                </a:gradFill>
                <a:effectLst>
                  <a:outerShdw blurRad="50800" dist="39000" dir="5460000" algn="tl">
                    <a:srgbClr val="000000">
                      <a:alpha val="38000"/>
                    </a:srgbClr>
                  </a:outerShdw>
                </a:effectLst>
              </a:rPr>
              <a:t>Self - Assessment</a:t>
            </a:r>
            <a:endParaRPr lang="en-US" sz="5400" b="1" cap="none" spc="0" dirty="0">
              <a:ln w="11430"/>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circle">
                  <a:fillToRect l="50000" t="50000" r="50000" b="50000"/>
                </a:path>
                <a:tileRect/>
              </a:gradFill>
              <a:effectLst>
                <a:outerShdw blurRad="50800" dist="39000" dir="5460000" algn="tl">
                  <a:srgbClr val="000000">
                    <a:alpha val="38000"/>
                  </a:srgbClr>
                </a:outerShdw>
              </a:effectLst>
            </a:endParaRPr>
          </a:p>
        </p:txBody>
      </p:sp>
      <p:sp>
        <p:nvSpPr>
          <p:cNvPr id="16" name="TextBox 15"/>
          <p:cNvSpPr txBox="1"/>
          <p:nvPr/>
        </p:nvSpPr>
        <p:spPr>
          <a:xfrm>
            <a:off x="548640" y="1591056"/>
            <a:ext cx="7991856" cy="923330"/>
          </a:xfrm>
          <a:prstGeom prst="rect">
            <a:avLst/>
          </a:prstGeom>
          <a:noFill/>
        </p:spPr>
        <p:txBody>
          <a:bodyPr wrap="square" rtlCol="0">
            <a:spAutoFit/>
          </a:bodyPr>
          <a:lstStyle/>
          <a:p>
            <a:r>
              <a:rPr lang="en-AU" b="1" i="1" dirty="0" smtClean="0">
                <a:solidFill>
                  <a:schemeClr val="bg1"/>
                </a:solidFill>
              </a:rPr>
              <a:t>“Self- assessment occurs when students judge their own work to improve performance as they identify discrepancies between current and desired performance”</a:t>
            </a:r>
            <a:r>
              <a:rPr lang="en-AU" b="1" i="1" dirty="0" smtClean="0"/>
              <a:t> </a:t>
            </a:r>
            <a:r>
              <a:rPr lang="en-AU" b="1" i="1" dirty="0" smtClean="0">
                <a:solidFill>
                  <a:schemeClr val="bg1"/>
                </a:solidFill>
              </a:rPr>
              <a:t>(McMillan, Hearn 2008 p.40).</a:t>
            </a:r>
            <a:endParaRPr lang="en-AU" b="1" i="1" dirty="0"/>
          </a:p>
        </p:txBody>
      </p:sp>
      <p:sp>
        <p:nvSpPr>
          <p:cNvPr id="17" name="TextBox 16"/>
          <p:cNvSpPr txBox="1"/>
          <p:nvPr/>
        </p:nvSpPr>
        <p:spPr>
          <a:xfrm>
            <a:off x="2688336" y="3840480"/>
            <a:ext cx="6455664" cy="2677656"/>
          </a:xfrm>
          <a:prstGeom prst="rect">
            <a:avLst/>
          </a:prstGeom>
          <a:noFill/>
        </p:spPr>
        <p:txBody>
          <a:bodyPr wrap="square" rtlCol="0">
            <a:spAutoFit/>
          </a:bodyPr>
          <a:lstStyle/>
          <a:p>
            <a:pPr>
              <a:buBlip>
                <a:blip r:embed="rId4"/>
              </a:buBlip>
            </a:pPr>
            <a:r>
              <a:rPr lang="en-AU" sz="2800" dirty="0" smtClean="0"/>
              <a:t> </a:t>
            </a:r>
            <a:r>
              <a:rPr lang="en-AU" sz="2800" dirty="0" smtClean="0">
                <a:solidFill>
                  <a:schemeClr val="bg1"/>
                </a:solidFill>
              </a:rPr>
              <a:t>Assessing personal work</a:t>
            </a:r>
          </a:p>
          <a:p>
            <a:pPr>
              <a:buBlip>
                <a:blip r:embed="rId4"/>
              </a:buBlip>
            </a:pPr>
            <a:endParaRPr lang="en-AU" sz="2800" dirty="0" smtClean="0">
              <a:solidFill>
                <a:schemeClr val="bg1"/>
              </a:solidFill>
            </a:endParaRPr>
          </a:p>
          <a:p>
            <a:pPr>
              <a:buBlip>
                <a:blip r:embed="rId4"/>
              </a:buBlip>
            </a:pPr>
            <a:r>
              <a:rPr lang="en-AU" sz="2800" dirty="0" smtClean="0">
                <a:solidFill>
                  <a:schemeClr val="bg1"/>
                </a:solidFill>
              </a:rPr>
              <a:t> Recognise own discrepancies</a:t>
            </a:r>
          </a:p>
          <a:p>
            <a:pPr>
              <a:buBlip>
                <a:blip r:embed="rId4"/>
              </a:buBlip>
            </a:pPr>
            <a:endParaRPr lang="en-AU" sz="2800" dirty="0" smtClean="0">
              <a:solidFill>
                <a:schemeClr val="bg1"/>
              </a:solidFill>
            </a:endParaRPr>
          </a:p>
          <a:p>
            <a:pPr>
              <a:buBlip>
                <a:blip r:embed="rId4"/>
              </a:buBlip>
            </a:pPr>
            <a:r>
              <a:rPr lang="en-AU" sz="2800" dirty="0" smtClean="0">
                <a:solidFill>
                  <a:schemeClr val="bg1"/>
                </a:solidFill>
              </a:rPr>
              <a:t>Learning what is required to meet the desired outcome </a:t>
            </a:r>
            <a:endParaRPr lang="en-AU" sz="2800" dirty="0">
              <a:solidFill>
                <a:schemeClr val="bg1"/>
              </a:solidFill>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70209 0.85857 C 0.66771 0.86366 0.6349 0.87663 0.6 0.87987 C 0.56198 0.87663 0.52379 0.87431 0.48594 0.86945 C 0.46111 0.86621 0.44271 0.85093 0.41997 0.83728 C 0.37934 0.81274 0.33611 0.78542 0.31407 0.73056 C 0.29966 0.69445 0.29514 0.6507 0.29202 0.61065 C 0.2941 0.57686 0.29375 0.54237 0.29809 0.50903 C 0.29914 0.50186 0.31875 0.49653 0.31997 0.49607 C 0.35139 0.48496 0.37518 0.48241 0.40799 0.4801 C 0.41927 0.48172 0.43091 0.48241 0.44202 0.48542 C 0.47448 0.49422 0.49236 0.53635 0.504 0.57315 C 0.50782 0.60325 0.5132 0.6213 0.504 0.65579 C 0.49462 0.69167 0.48125 0.69515 0.46598 0.71968 C 0.46077 0.72802 0.45747 0.73843 0.45209 0.74653 C 0.43316 0.77501 0.40382 0.81644 0.37604 0.83172 C 0.35695 0.84237 0.31268 0.8389 0.29809 0.83982 C 0.25539 0.84538 0.21337 0.85417 0.17205 0.86945 C 0.16007 0.86644 0.14757 0.86575 0.13594 0.86135 C 0.13125 0.85927 0.12778 0.85417 0.12396 0.85047 C 0.10521 0.83241 0.08976 0.81112 0.07205 0.7919 C 0.06146 0.7551 0.04618 0.72061 0.03802 0.68241 C 0.03664 0.6764 0.03507 0.67038 0.03403 0.6639 C 0.03229 0.65232 0.03004 0.6294 0.03004 0.6294 C 0.03073 0.61575 0.03004 0.60255 0.03195 0.58936 C 0.03438 0.572 0.04427 0.56714 0.054 0.55718 C 0.07431 0.53704 0.09966 0.53427 0.12396 0.52778 C 0.16979 0.53311 0.17014 0.52153 0.19202 0.55996 C 0.19306 0.56714 0.19653 0.57408 0.19601 0.58126 C 0.19375 0.61343 0.16997 0.63311 0.154 0.65302 C 0.12986 0.68311 0.10591 0.71042 0.07795 0.73334 C 0.07188 0.7382 0.0665 0.74491 0.06007 0.74908 C 0.03247 0.76714 0.00955 0.77269 -0.01996 0.77871 C -0.04548 0.77153 -0.07725 0.76552 -0.1 0.74653 C -0.1125 0.73612 -0.13593 0.71204 -0.13593 0.71204 C -0.13993 0.70325 -0.14357 0.69399 -0.14791 0.68519 C -0.15225 0.67686 -0.15781 0.66991 -0.16198 0.66112 C -0.17187 0.64098 -0.17708 0.61575 -0.18593 0.59445 C -0.18906 0.56644 -0.19427 0.55024 -0.18993 0.51991 C -0.1842 0.4801 -0.15173 0.45464 -0.13402 0.42408 C -0.11007 0.38288 -0.12586 0.40626 -0.08194 0.35973 C -0.06736 0.34468 -0.05382 0.32524 -0.03802 0.31181 C -0.01805 0.29515 0.0099 0.29515 0.03195 0.28774 C 0.0441 0.28357 0.05556 0.27802 0.06806 0.27478 C 0.08525 0.2764 0.10122 0.27848 0.11806 0.28265 C 0.13629 0.29792 0.12795 0.29399 0.14202 0.29839 C 0.16059 0.31459 0.13698 0.33519 0.12795 0.34931 C 0.12361 0.35579 0.12032 0.3639 0.11598 0.37038 C 0.10625 0.38542 0.09688 0.40047 0.08594 0.41343 C 0.05834 0.44561 0.01962 0.46042 -0.01597 0.46644 C -0.03194 0.46482 -0.04826 0.46505 -0.06406 0.46135 C -0.07152 0.45927 -0.07951 0.44283 -0.08593 0.43728 C -0.09114 0.42593 -0.09305 0.41714 -0.1 0.40811 C -0.10416 0.39653 -0.10677 0.38473 -0.11007 0.37339 C -0.11302 0.36274 -0.11805 0.34144 -0.11805 0.34144 C -0.12031 0.31945 -0.12257 0.29954 -0.12396 0.27709 C -0.12291 0.22454 -0.13125 0.18311 -0.11007 0.14121 C -0.1085 0.13473 -0.10486 0.11853 -0.10191 0.11181 C -0.08889 0.08241 -0.09045 0.09839 -0.07205 0.06135 C -0.06944 0.05603 -0.06736 0.05024 -0.06406 0.04538 C -0.05468 0.03172 -0.04149 0.02362 -0.03003 0.01343 C -0.02448 0.00857 -0.00573 -0.00833 -5.55556E-7 7.03704E-6 " pathEditMode="relative" ptsTypes="ffffffffffffffffffffffffffffffffffffffffffffffffffffffffffffA">
                                      <p:cBhvr>
                                        <p:cTn id="6" dur="2000" fill="hold"/>
                                        <p:tgtEl>
                                          <p:spTgt spid="15"/>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blinds(horizontal)">
                                      <p:cBhvr>
                                        <p:cTn id="11" dur="500"/>
                                        <p:tgtEl>
                                          <p:spTgt spid="16"/>
                                        </p:tgtEl>
                                      </p:cBhvr>
                                    </p:animEffect>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grpId="0" nodeType="click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wipe(down)">
                                      <p:cBhvr>
                                        <p:cTn id="16" dur="580">
                                          <p:stCondLst>
                                            <p:cond delay="0"/>
                                          </p:stCondLst>
                                        </p:cTn>
                                        <p:tgtEl>
                                          <p:spTgt spid="17"/>
                                        </p:tgtEl>
                                      </p:cBhvr>
                                    </p:animEffect>
                                    <p:anim calcmode="lin" valueType="num">
                                      <p:cBhvr>
                                        <p:cTn id="17"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22" dur="26">
                                          <p:stCondLst>
                                            <p:cond delay="650"/>
                                          </p:stCondLst>
                                        </p:cTn>
                                        <p:tgtEl>
                                          <p:spTgt spid="17"/>
                                        </p:tgtEl>
                                      </p:cBhvr>
                                      <p:to x="100000" y="60000"/>
                                    </p:animScale>
                                    <p:animScale>
                                      <p:cBhvr>
                                        <p:cTn id="23" dur="166" decel="50000">
                                          <p:stCondLst>
                                            <p:cond delay="676"/>
                                          </p:stCondLst>
                                        </p:cTn>
                                        <p:tgtEl>
                                          <p:spTgt spid="17"/>
                                        </p:tgtEl>
                                      </p:cBhvr>
                                      <p:to x="100000" y="100000"/>
                                    </p:animScale>
                                    <p:animScale>
                                      <p:cBhvr>
                                        <p:cTn id="24" dur="26">
                                          <p:stCondLst>
                                            <p:cond delay="1312"/>
                                          </p:stCondLst>
                                        </p:cTn>
                                        <p:tgtEl>
                                          <p:spTgt spid="17"/>
                                        </p:tgtEl>
                                      </p:cBhvr>
                                      <p:to x="100000" y="80000"/>
                                    </p:animScale>
                                    <p:animScale>
                                      <p:cBhvr>
                                        <p:cTn id="25" dur="166" decel="50000">
                                          <p:stCondLst>
                                            <p:cond delay="1338"/>
                                          </p:stCondLst>
                                        </p:cTn>
                                        <p:tgtEl>
                                          <p:spTgt spid="17"/>
                                        </p:tgtEl>
                                      </p:cBhvr>
                                      <p:to x="100000" y="100000"/>
                                    </p:animScale>
                                    <p:animScale>
                                      <p:cBhvr>
                                        <p:cTn id="26" dur="26">
                                          <p:stCondLst>
                                            <p:cond delay="1642"/>
                                          </p:stCondLst>
                                        </p:cTn>
                                        <p:tgtEl>
                                          <p:spTgt spid="17"/>
                                        </p:tgtEl>
                                      </p:cBhvr>
                                      <p:to x="100000" y="90000"/>
                                    </p:animScale>
                                    <p:animScale>
                                      <p:cBhvr>
                                        <p:cTn id="27" dur="166" decel="50000">
                                          <p:stCondLst>
                                            <p:cond delay="1668"/>
                                          </p:stCondLst>
                                        </p:cTn>
                                        <p:tgtEl>
                                          <p:spTgt spid="17"/>
                                        </p:tgtEl>
                                      </p:cBhvr>
                                      <p:to x="100000" y="100000"/>
                                    </p:animScale>
                                    <p:animScale>
                                      <p:cBhvr>
                                        <p:cTn id="28" dur="26">
                                          <p:stCondLst>
                                            <p:cond delay="1808"/>
                                          </p:stCondLst>
                                        </p:cTn>
                                        <p:tgtEl>
                                          <p:spTgt spid="17"/>
                                        </p:tgtEl>
                                      </p:cBhvr>
                                      <p:to x="100000" y="95000"/>
                                    </p:animScale>
                                    <p:animScale>
                                      <p:cBhvr>
                                        <p:cTn id="29" dur="166" decel="50000">
                                          <p:stCondLst>
                                            <p:cond delay="1834"/>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2160319" y="260711"/>
            <a:ext cx="3993402"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flip="none" rotWithShape="1">
                  <a:gsLst>
                    <a:gs pos="0">
                      <a:srgbClr val="FFF200"/>
                    </a:gs>
                    <a:gs pos="45000">
                      <a:srgbClr val="FF7A00"/>
                    </a:gs>
                    <a:gs pos="70000">
                      <a:srgbClr val="FF0300"/>
                    </a:gs>
                    <a:gs pos="100000">
                      <a:srgbClr val="4D0808"/>
                    </a:gs>
                  </a:gsLst>
                  <a:path path="circle">
                    <a:fillToRect l="50000" t="50000" r="50000" b="50000"/>
                  </a:path>
                  <a:tileRect/>
                </a:gradFill>
                <a:effectLst>
                  <a:outerShdw blurRad="50800" dist="39000" dir="5460000" algn="tl">
                    <a:srgbClr val="000000">
                      <a:alpha val="38000"/>
                    </a:srgbClr>
                  </a:outerShdw>
                </a:effectLst>
              </a:rPr>
              <a:t>Self - Goals</a:t>
            </a:r>
            <a:endParaRPr lang="en-US" sz="5400" b="1" cap="none" spc="0" dirty="0">
              <a:ln w="11430"/>
              <a:gradFill flip="none" rotWithShape="1">
                <a:gsLst>
                  <a:gs pos="0">
                    <a:srgbClr val="FFF200"/>
                  </a:gs>
                  <a:gs pos="45000">
                    <a:srgbClr val="FF7A00"/>
                  </a:gs>
                  <a:gs pos="70000">
                    <a:srgbClr val="FF0300"/>
                  </a:gs>
                  <a:gs pos="100000">
                    <a:srgbClr val="4D0808"/>
                  </a:gs>
                </a:gsLst>
                <a:path path="circle">
                  <a:fillToRect l="50000" t="50000" r="50000" b="50000"/>
                </a:path>
                <a:tileRect/>
              </a:gradFill>
              <a:effectLst>
                <a:outerShdw blurRad="50800" dist="39000" dir="5460000" algn="tl">
                  <a:srgbClr val="000000">
                    <a:alpha val="38000"/>
                  </a:srgbClr>
                </a:outerShdw>
              </a:effectLst>
            </a:endParaRPr>
          </a:p>
        </p:txBody>
      </p:sp>
      <p:sp>
        <p:nvSpPr>
          <p:cNvPr id="4" name="TextBox 3"/>
          <p:cNvSpPr txBox="1"/>
          <p:nvPr/>
        </p:nvSpPr>
        <p:spPr>
          <a:xfrm>
            <a:off x="0" y="1078992"/>
            <a:ext cx="8906256" cy="646331"/>
          </a:xfrm>
          <a:prstGeom prst="rect">
            <a:avLst/>
          </a:prstGeom>
          <a:noFill/>
        </p:spPr>
        <p:txBody>
          <a:bodyPr wrap="square" rtlCol="0">
            <a:spAutoFit/>
          </a:bodyPr>
          <a:lstStyle/>
          <a:p>
            <a:r>
              <a:rPr lang="en-AU" b="1" i="1" dirty="0" smtClean="0">
                <a:solidFill>
                  <a:schemeClr val="bg1"/>
                </a:solidFill>
              </a:rPr>
              <a:t>“Providing clear steps enables them to reach their goals and result in higher level of self- efficacy” (McMillan, Hearn 2008 p.45).</a:t>
            </a:r>
            <a:endParaRPr lang="en-AU" b="1" i="1" dirty="0">
              <a:solidFill>
                <a:schemeClr val="bg1"/>
              </a:solidFill>
            </a:endParaRPr>
          </a:p>
        </p:txBody>
      </p:sp>
      <p:sp>
        <p:nvSpPr>
          <p:cNvPr id="5" name="TextBox 4"/>
          <p:cNvSpPr txBox="1"/>
          <p:nvPr/>
        </p:nvSpPr>
        <p:spPr>
          <a:xfrm>
            <a:off x="530352" y="2158401"/>
            <a:ext cx="8357616" cy="3970318"/>
          </a:xfrm>
          <a:prstGeom prst="rect">
            <a:avLst/>
          </a:prstGeom>
          <a:noFill/>
        </p:spPr>
        <p:txBody>
          <a:bodyPr wrap="square" rtlCol="0">
            <a:spAutoFit/>
          </a:bodyPr>
          <a:lstStyle/>
          <a:p>
            <a:pPr>
              <a:buBlip>
                <a:blip r:embed="rId4"/>
              </a:buBlip>
            </a:pPr>
            <a:r>
              <a:rPr lang="en-AU" sz="2800" dirty="0" smtClean="0">
                <a:solidFill>
                  <a:schemeClr val="bg1"/>
                </a:solidFill>
              </a:rPr>
              <a:t>To be able to set one’s own goals</a:t>
            </a:r>
          </a:p>
          <a:p>
            <a:endParaRPr lang="en-AU" sz="2800" dirty="0" smtClean="0">
              <a:solidFill>
                <a:schemeClr val="bg1"/>
              </a:solidFill>
            </a:endParaRPr>
          </a:p>
          <a:p>
            <a:pPr lvl="1">
              <a:buBlip>
                <a:blip r:embed="rId4"/>
              </a:buBlip>
            </a:pPr>
            <a:r>
              <a:rPr lang="en-AU" sz="2800" dirty="0" smtClean="0">
                <a:solidFill>
                  <a:schemeClr val="bg1"/>
                </a:solidFill>
              </a:rPr>
              <a:t>To successfully achieve one’s goals</a:t>
            </a:r>
          </a:p>
          <a:p>
            <a:pPr>
              <a:buBlip>
                <a:blip r:embed="rId4"/>
              </a:buBlip>
            </a:pPr>
            <a:endParaRPr lang="en-AU" sz="2800" dirty="0" smtClean="0">
              <a:solidFill>
                <a:schemeClr val="bg1"/>
              </a:solidFill>
            </a:endParaRPr>
          </a:p>
          <a:p>
            <a:pPr lvl="7">
              <a:buBlip>
                <a:blip r:embed="rId4"/>
              </a:buBlip>
            </a:pPr>
            <a:r>
              <a:rPr lang="en-AU" sz="2800" dirty="0" smtClean="0">
                <a:solidFill>
                  <a:schemeClr val="bg1"/>
                </a:solidFill>
              </a:rPr>
              <a:t>Making students aware of 	their capabilities</a:t>
            </a:r>
          </a:p>
          <a:p>
            <a:pPr>
              <a:buBlip>
                <a:blip r:embed="rId4"/>
              </a:buBlip>
            </a:pPr>
            <a:endParaRPr lang="en-AU" sz="2800" dirty="0" smtClean="0">
              <a:solidFill>
                <a:schemeClr val="bg1"/>
              </a:solidFill>
            </a:endParaRPr>
          </a:p>
          <a:p>
            <a:pPr lvl="8">
              <a:buBlip>
                <a:blip r:embed="rId4"/>
              </a:buBlip>
            </a:pPr>
            <a:r>
              <a:rPr lang="en-AU" sz="2800" dirty="0" smtClean="0">
                <a:solidFill>
                  <a:schemeClr val="bg1"/>
                </a:solidFill>
              </a:rPr>
              <a:t>Intrinsic Motivation (self motivation)</a:t>
            </a:r>
            <a:endParaRPr lang="en-AU" sz="2800" dirty="0">
              <a:solidFill>
                <a:schemeClr val="bg1"/>
              </a:solidFill>
            </a:endParaRP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80">
                                          <p:stCondLst>
                                            <p:cond delay="0"/>
                                          </p:stCondLst>
                                        </p:cTn>
                                        <p:tgtEl>
                                          <p:spTgt spid="5"/>
                                        </p:tgtEl>
                                      </p:cBhvr>
                                    </p:animEffect>
                                    <p:anim calcmode="lin" valueType="num">
                                      <p:cBhvr>
                                        <p:cTn id="1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3" dur="26">
                                          <p:stCondLst>
                                            <p:cond delay="650"/>
                                          </p:stCondLst>
                                        </p:cTn>
                                        <p:tgtEl>
                                          <p:spTgt spid="5"/>
                                        </p:tgtEl>
                                      </p:cBhvr>
                                      <p:to x="100000" y="60000"/>
                                    </p:animScale>
                                    <p:animScale>
                                      <p:cBhvr>
                                        <p:cTn id="24" dur="166" decel="50000">
                                          <p:stCondLst>
                                            <p:cond delay="676"/>
                                          </p:stCondLst>
                                        </p:cTn>
                                        <p:tgtEl>
                                          <p:spTgt spid="5"/>
                                        </p:tgtEl>
                                      </p:cBhvr>
                                      <p:to x="100000" y="100000"/>
                                    </p:animScale>
                                    <p:animScale>
                                      <p:cBhvr>
                                        <p:cTn id="25" dur="26">
                                          <p:stCondLst>
                                            <p:cond delay="1312"/>
                                          </p:stCondLst>
                                        </p:cTn>
                                        <p:tgtEl>
                                          <p:spTgt spid="5"/>
                                        </p:tgtEl>
                                      </p:cBhvr>
                                      <p:to x="100000" y="80000"/>
                                    </p:animScale>
                                    <p:animScale>
                                      <p:cBhvr>
                                        <p:cTn id="26" dur="166" decel="50000">
                                          <p:stCondLst>
                                            <p:cond delay="1338"/>
                                          </p:stCondLst>
                                        </p:cTn>
                                        <p:tgtEl>
                                          <p:spTgt spid="5"/>
                                        </p:tgtEl>
                                      </p:cBhvr>
                                      <p:to x="100000" y="100000"/>
                                    </p:animScale>
                                    <p:animScale>
                                      <p:cBhvr>
                                        <p:cTn id="27" dur="26">
                                          <p:stCondLst>
                                            <p:cond delay="1642"/>
                                          </p:stCondLst>
                                        </p:cTn>
                                        <p:tgtEl>
                                          <p:spTgt spid="5"/>
                                        </p:tgtEl>
                                      </p:cBhvr>
                                      <p:to x="100000" y="90000"/>
                                    </p:animScale>
                                    <p:animScale>
                                      <p:cBhvr>
                                        <p:cTn id="28" dur="166" decel="50000">
                                          <p:stCondLst>
                                            <p:cond delay="1668"/>
                                          </p:stCondLst>
                                        </p:cTn>
                                        <p:tgtEl>
                                          <p:spTgt spid="5"/>
                                        </p:tgtEl>
                                      </p:cBhvr>
                                      <p:to x="100000" y="100000"/>
                                    </p:animScale>
                                    <p:animScale>
                                      <p:cBhvr>
                                        <p:cTn id="29" dur="26">
                                          <p:stCondLst>
                                            <p:cond delay="1808"/>
                                          </p:stCondLst>
                                        </p:cTn>
                                        <p:tgtEl>
                                          <p:spTgt spid="5"/>
                                        </p:tgtEl>
                                      </p:cBhvr>
                                      <p:to x="100000" y="95000"/>
                                    </p:animScale>
                                    <p:animScale>
                                      <p:cBhvr>
                                        <p:cTn id="3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983250" y="772775"/>
            <a:ext cx="6917278" cy="923330"/>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5400" b="1" cap="none" spc="150" dirty="0" smtClean="0">
                <a:ln w="11430">
                  <a:solidFill>
                    <a:srgbClr val="00B050"/>
                  </a:solidFill>
                </a:ln>
                <a:gradFill flip="none" rotWithShape="1">
                  <a:gsLst>
                    <a:gs pos="0">
                      <a:srgbClr val="DDEBCF"/>
                    </a:gs>
                    <a:gs pos="50000">
                      <a:srgbClr val="9CB86E"/>
                    </a:gs>
                    <a:gs pos="100000">
                      <a:srgbClr val="156B13"/>
                    </a:gs>
                  </a:gsLst>
                  <a:path path="circle">
                    <a:fillToRect l="50000" t="50000" r="50000" b="50000"/>
                  </a:path>
                  <a:tileRect/>
                </a:gradFill>
                <a:effectLst>
                  <a:outerShdw blurRad="25400" algn="tl" rotWithShape="0">
                    <a:srgbClr val="000000">
                      <a:alpha val="43000"/>
                    </a:srgbClr>
                  </a:outerShdw>
                </a:effectLst>
              </a:rPr>
              <a:t>Intrinsic Motivation</a:t>
            </a:r>
            <a:endParaRPr lang="en-US" sz="5400" b="1" cap="none" spc="150" dirty="0">
              <a:ln w="11430">
                <a:solidFill>
                  <a:srgbClr val="00B050"/>
                </a:solidFill>
              </a:ln>
              <a:gradFill flip="none" rotWithShape="1">
                <a:gsLst>
                  <a:gs pos="0">
                    <a:srgbClr val="DDEBCF"/>
                  </a:gs>
                  <a:gs pos="50000">
                    <a:srgbClr val="9CB86E"/>
                  </a:gs>
                  <a:gs pos="100000">
                    <a:srgbClr val="156B13"/>
                  </a:gs>
                </a:gsLst>
                <a:path path="circle">
                  <a:fillToRect l="50000" t="50000" r="50000" b="50000"/>
                </a:path>
                <a:tileRect/>
              </a:gradFill>
              <a:effectLst>
                <a:outerShdw blurRad="25400" algn="tl" rotWithShape="0">
                  <a:srgbClr val="000000">
                    <a:alpha val="43000"/>
                  </a:srgbClr>
                </a:outerShdw>
              </a:effectLst>
            </a:endParaRPr>
          </a:p>
        </p:txBody>
      </p:sp>
      <p:sp>
        <p:nvSpPr>
          <p:cNvPr id="7" name="TextBox 6"/>
          <p:cNvSpPr txBox="1"/>
          <p:nvPr/>
        </p:nvSpPr>
        <p:spPr>
          <a:xfrm>
            <a:off x="1014222" y="1705356"/>
            <a:ext cx="7077456" cy="923330"/>
          </a:xfrm>
          <a:prstGeom prst="rect">
            <a:avLst/>
          </a:prstGeom>
          <a:noFill/>
        </p:spPr>
        <p:txBody>
          <a:bodyPr wrap="square" rtlCol="0">
            <a:spAutoFit/>
          </a:bodyPr>
          <a:lstStyle/>
          <a:p>
            <a:r>
              <a:rPr lang="en-AU" b="1" i="1" dirty="0" smtClean="0">
                <a:solidFill>
                  <a:schemeClr val="bg1"/>
                </a:solidFill>
              </a:rPr>
              <a:t>“Students who are strongly motivated to work on challenging task, often on their own, are likely to be student who are confident about  their own self- worth” (Marsh, 2008 p. 34). </a:t>
            </a:r>
            <a:endParaRPr lang="en-AU" b="1" i="1" dirty="0">
              <a:solidFill>
                <a:schemeClr val="bg1"/>
              </a:solidFill>
            </a:endParaRPr>
          </a:p>
        </p:txBody>
      </p:sp>
      <p:sp>
        <p:nvSpPr>
          <p:cNvPr id="8" name="TextBox 7"/>
          <p:cNvSpPr txBox="1"/>
          <p:nvPr/>
        </p:nvSpPr>
        <p:spPr>
          <a:xfrm>
            <a:off x="1802130" y="2718054"/>
            <a:ext cx="6784848" cy="3108543"/>
          </a:xfrm>
          <a:prstGeom prst="rect">
            <a:avLst/>
          </a:prstGeom>
          <a:noFill/>
        </p:spPr>
        <p:txBody>
          <a:bodyPr wrap="square" rtlCol="0">
            <a:spAutoFit/>
          </a:bodyPr>
          <a:lstStyle/>
          <a:p>
            <a:pPr>
              <a:buBlip>
                <a:blip r:embed="rId4"/>
              </a:buBlip>
            </a:pPr>
            <a:r>
              <a:rPr lang="en-AU" sz="2800" dirty="0" smtClean="0"/>
              <a:t> </a:t>
            </a:r>
            <a:r>
              <a:rPr lang="en-AU" sz="2800" dirty="0" smtClean="0">
                <a:solidFill>
                  <a:schemeClr val="bg1"/>
                </a:solidFill>
              </a:rPr>
              <a:t>Self motivation</a:t>
            </a:r>
          </a:p>
          <a:p>
            <a:pPr>
              <a:buBlip>
                <a:blip r:embed="rId4"/>
              </a:buBlip>
            </a:pPr>
            <a:endParaRPr lang="en-AU" sz="2800" dirty="0" smtClean="0">
              <a:solidFill>
                <a:schemeClr val="bg1"/>
              </a:solidFill>
            </a:endParaRPr>
          </a:p>
          <a:p>
            <a:pPr lvl="1">
              <a:buBlip>
                <a:blip r:embed="rId4"/>
              </a:buBlip>
            </a:pPr>
            <a:r>
              <a:rPr lang="en-AU" sz="2800" dirty="0" smtClean="0">
                <a:solidFill>
                  <a:schemeClr val="bg1"/>
                </a:solidFill>
              </a:rPr>
              <a:t>Willing to learn</a:t>
            </a:r>
          </a:p>
          <a:p>
            <a:pPr>
              <a:buBlip>
                <a:blip r:embed="rId4"/>
              </a:buBlip>
            </a:pPr>
            <a:endParaRPr lang="en-AU" sz="2800" dirty="0" smtClean="0">
              <a:solidFill>
                <a:schemeClr val="bg1"/>
              </a:solidFill>
            </a:endParaRPr>
          </a:p>
          <a:p>
            <a:pPr lvl="2">
              <a:buBlip>
                <a:blip r:embed="rId4"/>
              </a:buBlip>
            </a:pPr>
            <a:r>
              <a:rPr lang="en-AU" sz="2800" dirty="0" smtClean="0">
                <a:solidFill>
                  <a:schemeClr val="bg1"/>
                </a:solidFill>
              </a:rPr>
              <a:t>Able to access prior knowledge </a:t>
            </a:r>
          </a:p>
          <a:p>
            <a:pPr>
              <a:buBlip>
                <a:blip r:embed="rId4"/>
              </a:buBlip>
            </a:pPr>
            <a:endParaRPr lang="en-AU" sz="2800" dirty="0" smtClean="0">
              <a:solidFill>
                <a:schemeClr val="bg1"/>
              </a:solidFill>
            </a:endParaRPr>
          </a:p>
          <a:p>
            <a:pPr lvl="3">
              <a:buBlip>
                <a:blip r:embed="rId4"/>
              </a:buBlip>
            </a:pPr>
            <a:r>
              <a:rPr lang="en-AU" sz="2800" dirty="0" smtClean="0">
                <a:solidFill>
                  <a:schemeClr val="bg1"/>
                </a:solidFill>
              </a:rPr>
              <a:t>More success</a:t>
            </a:r>
            <a:endParaRPr lang="en-AU" sz="28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mph" presetSubtype="0" fill="hold" grpId="0" nodeType="clickEffect">
                                  <p:stCondLst>
                                    <p:cond delay="0"/>
                                  </p:stCondLst>
                                  <p:childTnLst>
                                    <p:animRot by="21600000">
                                      <p:cBhvr>
                                        <p:cTn id="17" dur="2000" fill="hold"/>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1092978" y="219456"/>
            <a:ext cx="7148111" cy="923330"/>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5400" b="1" cap="none" spc="150" dirty="0" smtClean="0">
                <a:ln w="11430">
                  <a:solidFill>
                    <a:srgbClr val="7030A0"/>
                  </a:solidFill>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50000" t="50000" r="50000" b="50000"/>
                  </a:path>
                  <a:tileRect/>
                </a:gradFill>
                <a:effectLst>
                  <a:outerShdw blurRad="25400" algn="tl" rotWithShape="0">
                    <a:srgbClr val="000000">
                      <a:alpha val="43000"/>
                    </a:srgbClr>
                  </a:outerShdw>
                </a:effectLst>
              </a:rPr>
              <a:t>Extrinsic Motivation</a:t>
            </a:r>
            <a:endParaRPr lang="en-US" sz="5400" b="1" cap="none" spc="150" dirty="0">
              <a:ln w="11430">
                <a:solidFill>
                  <a:srgbClr val="7030A0"/>
                </a:solidFill>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50000" t="50000" r="50000" b="50000"/>
                </a:path>
                <a:tileRect/>
              </a:gradFill>
              <a:effectLst>
                <a:outerShdw blurRad="25400" algn="tl" rotWithShape="0">
                  <a:srgbClr val="000000">
                    <a:alpha val="43000"/>
                  </a:srgbClr>
                </a:outerShdw>
              </a:effectLst>
            </a:endParaRPr>
          </a:p>
        </p:txBody>
      </p:sp>
      <p:sp>
        <p:nvSpPr>
          <p:cNvPr id="4" name="Rectangle 3"/>
          <p:cNvSpPr/>
          <p:nvPr/>
        </p:nvSpPr>
        <p:spPr>
          <a:xfrm>
            <a:off x="0" y="1001804"/>
            <a:ext cx="8723376" cy="1200329"/>
          </a:xfrm>
          <a:prstGeom prst="rect">
            <a:avLst/>
          </a:prstGeom>
        </p:spPr>
        <p:txBody>
          <a:bodyPr wrap="square">
            <a:spAutoFit/>
          </a:bodyPr>
          <a:lstStyle/>
          <a:p>
            <a:r>
              <a:rPr lang="en-AU" b="1" i="1" dirty="0" smtClean="0">
                <a:solidFill>
                  <a:schemeClr val="bg1"/>
                </a:solidFill>
              </a:rPr>
              <a:t>“The perspective teacher will always demonstrate why he/she is using external motivation and this can encourage students to become more confident and independent and hence more likely in the long term to become intrinsically motivated.” (Marsh, 2008 p. 35). </a:t>
            </a:r>
            <a:endParaRPr lang="en-AU" b="1" i="1" dirty="0">
              <a:solidFill>
                <a:schemeClr val="bg1"/>
              </a:solidFill>
            </a:endParaRPr>
          </a:p>
        </p:txBody>
      </p:sp>
      <p:sp>
        <p:nvSpPr>
          <p:cNvPr id="5" name="TextBox 4"/>
          <p:cNvSpPr txBox="1"/>
          <p:nvPr/>
        </p:nvSpPr>
        <p:spPr>
          <a:xfrm>
            <a:off x="658368" y="2304288"/>
            <a:ext cx="8814816" cy="3662541"/>
          </a:xfrm>
          <a:prstGeom prst="rect">
            <a:avLst/>
          </a:prstGeom>
          <a:noFill/>
        </p:spPr>
        <p:txBody>
          <a:bodyPr wrap="square" rtlCol="0">
            <a:spAutoFit/>
          </a:bodyPr>
          <a:lstStyle/>
          <a:p>
            <a:pPr>
              <a:buBlip>
                <a:blip r:embed="rId4"/>
              </a:buBlip>
            </a:pPr>
            <a:r>
              <a:rPr lang="en-AU" sz="2800" dirty="0" smtClean="0">
                <a:solidFill>
                  <a:schemeClr val="bg1"/>
                </a:solidFill>
              </a:rPr>
              <a:t>External factors come in to play</a:t>
            </a:r>
          </a:p>
          <a:p>
            <a:pPr>
              <a:buBlip>
                <a:blip r:embed="rId4"/>
              </a:buBlip>
            </a:pPr>
            <a:endParaRPr lang="en-AU" sz="2800" dirty="0" smtClean="0">
              <a:solidFill>
                <a:schemeClr val="bg1"/>
              </a:solidFill>
            </a:endParaRPr>
          </a:p>
          <a:p>
            <a:pPr lvl="1">
              <a:buBlip>
                <a:blip r:embed="rId4"/>
              </a:buBlip>
            </a:pPr>
            <a:r>
              <a:rPr lang="en-AU" sz="2800" dirty="0" smtClean="0">
                <a:solidFill>
                  <a:schemeClr val="bg1"/>
                </a:solidFill>
              </a:rPr>
              <a:t>Rewards and incentives for completing the task</a:t>
            </a:r>
          </a:p>
          <a:p>
            <a:pPr>
              <a:buBlip>
                <a:blip r:embed="rId4"/>
              </a:buBlip>
            </a:pPr>
            <a:endParaRPr lang="en-AU" sz="2800" dirty="0" smtClean="0">
              <a:solidFill>
                <a:schemeClr val="bg1"/>
              </a:solidFill>
            </a:endParaRPr>
          </a:p>
          <a:p>
            <a:pPr lvl="4">
              <a:buBlip>
                <a:blip r:embed="rId4"/>
              </a:buBlip>
            </a:pPr>
            <a:r>
              <a:rPr lang="en-AU" sz="2800" dirty="0" smtClean="0">
                <a:solidFill>
                  <a:schemeClr val="bg1"/>
                </a:solidFill>
              </a:rPr>
              <a:t>More encouragement needed</a:t>
            </a:r>
          </a:p>
          <a:p>
            <a:pPr>
              <a:buBlip>
                <a:blip r:embed="rId4"/>
              </a:buBlip>
            </a:pPr>
            <a:endParaRPr lang="en-AU" sz="2800" dirty="0" smtClean="0">
              <a:solidFill>
                <a:schemeClr val="bg1"/>
              </a:solidFill>
            </a:endParaRPr>
          </a:p>
          <a:p>
            <a:pPr lvl="7">
              <a:buBlip>
                <a:blip r:embed="rId4"/>
              </a:buBlip>
            </a:pPr>
            <a:r>
              <a:rPr lang="en-AU" sz="2800" dirty="0" smtClean="0">
                <a:solidFill>
                  <a:schemeClr val="bg1"/>
                </a:solidFill>
              </a:rPr>
              <a:t>Needs more success</a:t>
            </a:r>
          </a:p>
          <a:p>
            <a:pPr>
              <a:buBlip>
                <a:blip r:embed="rId4"/>
              </a:buBlip>
            </a:pPr>
            <a:endParaRPr lang="en-AU" dirty="0" smtClean="0">
              <a:solidFill>
                <a:schemeClr val="bg1"/>
              </a:solidFill>
            </a:endParaRPr>
          </a:p>
          <a:p>
            <a:pPr>
              <a:buBlip>
                <a:blip r:embed="rId4"/>
              </a:buBlip>
            </a:pPr>
            <a:endParaRPr lang="en-AU"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66198 0.85069 C 0.64862 0.8625 0.64323 0.85949 0.62396 0.86134 C 0.60452 0.86527 0.5856 0.86759 0.56598 0.86944 C 0.54723 0.86852 0.52848 0.86967 0.5099 0.86666 C 0.48264 0.86203 0.45348 0.83588 0.43195 0.81597 C 0.41441 0.79977 0.39619 0.78426 0.38195 0.76273 C 0.36789 0.74143 0.35921 0.71921 0.35191 0.69328 C 0.34792 0.6787 0.34185 0.66527 0.33803 0.65069 C 0.32917 0.6169 0.32587 0.58194 0.32205 0.54676 C 0.32344 0.52014 0.32379 0.49328 0.32605 0.46666 C 0.32726 0.4537 0.34306 0.42222 0.34792 0.41065 C 0.35504 0.39398 0.36129 0.3743 0.37605 0.36805 C 0.39705 0.34907 0.38299 0.35949 0.43803 0.3706 C 0.44775 0.37268 0.46389 0.38935 0.46389 0.38935 C 0.46632 0.39421 0.4698 0.39791 0.47205 0.40277 C 0.47379 0.40694 0.47431 0.4118 0.47605 0.41597 C 0.47761 0.4199 0.48039 0.42268 0.48195 0.42662 C 0.48507 0.43426 0.48698 0.44282 0.48994 0.45069 C 0.49289 0.47315 0.49619 0.49467 0.49792 0.51736 C 0.49723 0.54051 0.49879 0.56389 0.49601 0.5868 C 0.48994 0.63541 0.45452 0.70578 0.43594 0.74398 C 0.4198 0.77708 0.37796 0.80046 0.354 0.81875 C 0.33386 0.83426 0.29497 0.8493 0.27205 0.85602 C 0.26546 0.8581 0.25851 0.85902 0.25191 0.86134 C 0.24254 0.86435 0.22396 0.87199 0.22396 0.87199 C 0.20869 0.87106 0.19306 0.87291 0.17796 0.86944 C 0.16997 0.86759 0.1481 0.83819 0.14202 0.83194 C 0.1323 0.82176 0.10903 0.80532 0.10191 0.8 C 0.09601 0.7956 0.08889 0.79328 0.08403 0.7868 C 0.07935 0.78055 0.075 0.77384 0.06997 0.76805 C 0.05573 0.75185 0.05712 0.75949 0.04601 0.74143 C 0.03629 0.72569 0.03299 0.70671 0.02396 0.69074 C 0.01893 0.65717 0.02084 0.67315 0.01789 0.64282 C 0.01858 0.61157 0.01841 0.58032 0.01997 0.5493 C 0.0231 0.48727 0.05105 0.43727 0.07796 0.38935 C 0.09323 0.36227 0.11632 0.32986 0.14202 0.32268 C 0.16841 0.30509 0.20122 0.30949 0.22205 0.33611 C 0.22344 0.33958 0.22709 0.34305 0.22605 0.34676 C 0.22535 0.34953 0.22205 0.34421 0.21997 0.34398 C 0.20469 0.34236 0.18924 0.34236 0.17396 0.34143 C 0.154 0.33588 0.13403 0.33333 0.11389 0.33078 C 0.10556 0.32523 0.09688 0.31852 0.08803 0.31481 C 0.08542 0.31111 0.08299 0.30717 0.08004 0.30393 C 0.07483 0.29815 0.06389 0.28796 0.06389 0.28796 C 0.0625 0.28449 0.06164 0.28055 0.0599 0.27731 C 0.05556 0.26898 0.04601 0.25347 0.04601 0.25347 C 0.04237 0.23889 0.03629 0.22338 0.03004 0.21065 C 0.02778 0.19907 0.02622 0.18773 0.02396 0.17615 C 0.02518 0.15486 0.02431 0.11574 0.03195 0.09074 C 0.03577 0.07824 0.04792 0.03449 0.0599 0.01875 C 0.06459 0.0125 0.07119 0.00879 0.07605 0.00277 C 0.08056 -0.00278 0.08369 -0.01019 0.08803 -0.01598 C 0.09167 -0.02084 0.09653 -0.02431 0.1 -0.0294 C 0.10382 -0.03496 0.10591 -0.0426 0.1099 -0.04792 C 0.11268 -0.05162 0.11685 -0.05301 0.11997 -0.05602 C 0.12414 -0.06019 0.12761 -0.06551 0.13195 -0.06922 C 0.14705 -0.08195 0.16546 -0.08565 0.18195 -0.09329 C 0.21615 -0.09167 0.24306 -0.10417 0.26198 -0.06667 C 0.26563 -0.05139 0.26962 -0.03611 0.27396 -0.0213 C 0.27535 -0.00232 0.28195 0.02777 0.26789 0.04004 C 0.25851 0.05694 0.24966 0.07129 0.23803 0.08541 C 0.23316 0.09143 0.22865 0.09768 0.22396 0.10393 C 0.22188 0.10671 0.22049 0.11065 0.21789 0.11203 C 0.20296 0.12014 0.21146 0.11666 0.19202 0.12014 C 0.17587 0.12685 0.1599 0.13426 0.14393 0.14143 C 0.12362 0.15046 0.08941 0.15023 0.07205 0.15208 C 0.05869 0.15023 0.04514 0.14977 0.03195 0.14676 C 0.02587 0.14537 0.0191 0.1324 0.01389 0.12801 C 0.00556 0.10949 0.00695 0.09699 0.00191 0.07731 C -0.00208 0.03935 -1.66667E-6 0.06504 -1.66667E-6 -1.48148E-6 " pathEditMode="relative" ptsTypes="fffffffffffffffffffffffffffffffffffffffffffffffffffffffffffffffffffffA">
                                      <p:cBhvr>
                                        <p:cTn id="6" dur="2000" fill="hold"/>
                                        <p:tgtEl>
                                          <p:spTgt spid="3"/>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2000"/>
                                        <p:tgtEl>
                                          <p:spTgt spid="5">
                                            <p:txEl>
                                              <p:pRg st="0" end="0"/>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2000"/>
                                        <p:tgtEl>
                                          <p:spTgt spid="5">
                                            <p:txEl>
                                              <p:pRg st="2" end="2"/>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2000"/>
                                        <p:tgtEl>
                                          <p:spTgt spid="5">
                                            <p:txEl>
                                              <p:pRg st="4" end="4"/>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fade">
                                      <p:cBhvr>
                                        <p:cTn id="25"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build="p"/>
    </p:bldLst>
  </p:timing>
</p:sld>
</file>

<file path=ppt/theme/theme1.xml><?xml version="1.0" encoding="utf-8"?>
<a:theme xmlns:a="http://schemas.openxmlformats.org/drawingml/2006/main" name="ind_2034_slide">
  <a:themeElements>
    <a:clrScheme name="Office Theme 1">
      <a:dk1>
        <a:srgbClr val="000000"/>
      </a:dk1>
      <a:lt1>
        <a:srgbClr val="FFFFFF"/>
      </a:lt1>
      <a:dk2>
        <a:srgbClr val="000000"/>
      </a:dk2>
      <a:lt2>
        <a:srgbClr val="FFFFFF"/>
      </a:lt2>
      <a:accent1>
        <a:srgbClr val="DE7D7D"/>
      </a:accent1>
      <a:accent2>
        <a:srgbClr val="DDB0B0"/>
      </a:accent2>
      <a:accent3>
        <a:srgbClr val="AAAAAA"/>
      </a:accent3>
      <a:accent4>
        <a:srgbClr val="DADADA"/>
      </a:accent4>
      <a:accent5>
        <a:srgbClr val="ECBFBF"/>
      </a:accent5>
      <a:accent6>
        <a:srgbClr val="C89F9F"/>
      </a:accent6>
      <a:hlink>
        <a:srgbClr val="F9E6E6"/>
      </a:hlink>
      <a:folHlink>
        <a:srgbClr val="F7DBDE"/>
      </a:folHlink>
    </a:clrScheme>
    <a:fontScheme name="Office Them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FFFFFF"/>
        </a:lt2>
        <a:accent1>
          <a:srgbClr val="DE7D7D"/>
        </a:accent1>
        <a:accent2>
          <a:srgbClr val="DDB0B0"/>
        </a:accent2>
        <a:accent3>
          <a:srgbClr val="AAAAAA"/>
        </a:accent3>
        <a:accent4>
          <a:srgbClr val="DADADA"/>
        </a:accent4>
        <a:accent5>
          <a:srgbClr val="ECBFBF"/>
        </a:accent5>
        <a:accent6>
          <a:srgbClr val="C89F9F"/>
        </a:accent6>
        <a:hlink>
          <a:srgbClr val="F9E6E6"/>
        </a:hlink>
        <a:folHlink>
          <a:srgbClr val="F7DBDE"/>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FFFFFF"/>
        </a:lt2>
        <a:accent1>
          <a:srgbClr val="EAAFAE"/>
        </a:accent1>
        <a:accent2>
          <a:srgbClr val="EAAED1"/>
        </a:accent2>
        <a:accent3>
          <a:srgbClr val="AAAAAA"/>
        </a:accent3>
        <a:accent4>
          <a:srgbClr val="DADADA"/>
        </a:accent4>
        <a:accent5>
          <a:srgbClr val="F3D4D3"/>
        </a:accent5>
        <a:accent6>
          <a:srgbClr val="D49DBD"/>
        </a:accent6>
        <a:hlink>
          <a:srgbClr val="F9E1D2"/>
        </a:hlink>
        <a:folHlink>
          <a:srgbClr val="FFE5F3"/>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FFFFFF"/>
        </a:lt2>
        <a:accent1>
          <a:srgbClr val="D1DD88"/>
        </a:accent1>
        <a:accent2>
          <a:srgbClr val="8CC3D9"/>
        </a:accent2>
        <a:accent3>
          <a:srgbClr val="AAAAAA"/>
        </a:accent3>
        <a:accent4>
          <a:srgbClr val="DADADA"/>
        </a:accent4>
        <a:accent5>
          <a:srgbClr val="E5EBC3"/>
        </a:accent5>
        <a:accent6>
          <a:srgbClr val="7EB0C4"/>
        </a:accent6>
        <a:hlink>
          <a:srgbClr val="F4D7D7"/>
        </a:hlink>
        <a:folHlink>
          <a:srgbClr val="F1F9D9"/>
        </a:folHlink>
      </a:clrScheme>
      <a:clrMap bg1="dk2" tx1="lt1" bg2="dk1" tx2="lt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FFFFFF"/>
        </a:lt2>
        <a:accent1>
          <a:srgbClr val="E0CE85"/>
        </a:accent1>
        <a:accent2>
          <a:srgbClr val="9AD68F"/>
        </a:accent2>
        <a:accent3>
          <a:srgbClr val="AAAAAA"/>
        </a:accent3>
        <a:accent4>
          <a:srgbClr val="DADADA"/>
        </a:accent4>
        <a:accent5>
          <a:srgbClr val="EDE3C2"/>
        </a:accent5>
        <a:accent6>
          <a:srgbClr val="8BC281"/>
        </a:accent6>
        <a:hlink>
          <a:srgbClr val="F4D7D7"/>
        </a:hlink>
        <a:folHlink>
          <a:srgbClr val="DCD9F2"/>
        </a:folHlink>
      </a:clrScheme>
      <a:clrMap bg1="dk2" tx1="lt1" bg2="dk1" tx2="lt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B2B2B2"/>
        </a:lt2>
        <a:accent1>
          <a:srgbClr val="DE7D7D"/>
        </a:accent1>
        <a:accent2>
          <a:srgbClr val="DDB0B0"/>
        </a:accent2>
        <a:accent3>
          <a:srgbClr val="FFFFFF"/>
        </a:accent3>
        <a:accent4>
          <a:srgbClr val="000000"/>
        </a:accent4>
        <a:accent5>
          <a:srgbClr val="ECBFBF"/>
        </a:accent5>
        <a:accent6>
          <a:srgbClr val="C89F9F"/>
        </a:accent6>
        <a:hlink>
          <a:srgbClr val="F9E6E6"/>
        </a:hlink>
        <a:folHlink>
          <a:srgbClr val="F7DBDE"/>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B2B2B2"/>
        </a:lt2>
        <a:accent1>
          <a:srgbClr val="EAAFAE"/>
        </a:accent1>
        <a:accent2>
          <a:srgbClr val="EAAED1"/>
        </a:accent2>
        <a:accent3>
          <a:srgbClr val="FFFFFF"/>
        </a:accent3>
        <a:accent4>
          <a:srgbClr val="000000"/>
        </a:accent4>
        <a:accent5>
          <a:srgbClr val="F3D4D3"/>
        </a:accent5>
        <a:accent6>
          <a:srgbClr val="D49DBD"/>
        </a:accent6>
        <a:hlink>
          <a:srgbClr val="F9E1D2"/>
        </a:hlink>
        <a:folHlink>
          <a:srgbClr val="FFE5F3"/>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B2B2B2"/>
        </a:lt2>
        <a:accent1>
          <a:srgbClr val="D1DD88"/>
        </a:accent1>
        <a:accent2>
          <a:srgbClr val="8CC3D9"/>
        </a:accent2>
        <a:accent3>
          <a:srgbClr val="FFFFFF"/>
        </a:accent3>
        <a:accent4>
          <a:srgbClr val="000000"/>
        </a:accent4>
        <a:accent5>
          <a:srgbClr val="E5EBC3"/>
        </a:accent5>
        <a:accent6>
          <a:srgbClr val="7EB0C4"/>
        </a:accent6>
        <a:hlink>
          <a:srgbClr val="F4D7D7"/>
        </a:hlink>
        <a:folHlink>
          <a:srgbClr val="F1F9D9"/>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B2B2B2"/>
        </a:lt2>
        <a:accent1>
          <a:srgbClr val="E0CE85"/>
        </a:accent1>
        <a:accent2>
          <a:srgbClr val="9AD68F"/>
        </a:accent2>
        <a:accent3>
          <a:srgbClr val="FFFFFF"/>
        </a:accent3>
        <a:accent4>
          <a:srgbClr val="000000"/>
        </a:accent4>
        <a:accent5>
          <a:srgbClr val="EDE3C2"/>
        </a:accent5>
        <a:accent6>
          <a:srgbClr val="8BC281"/>
        </a:accent6>
        <a:hlink>
          <a:srgbClr val="F4D7D7"/>
        </a:hlink>
        <a:folHlink>
          <a:srgbClr val="DCD9F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ind_2034_slide</Template>
  <TotalTime>3832</TotalTime>
  <Words>1375</Words>
  <Application>Microsoft Office PowerPoint</Application>
  <PresentationFormat>On-screen Show (4:3)</PresentationFormat>
  <Paragraphs>118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ind_2034_slide</vt:lpstr>
      <vt:lpstr>Slide 1</vt:lpstr>
      <vt:lpstr>Slide 2</vt:lpstr>
      <vt:lpstr>Slide 3</vt:lpstr>
      <vt:lpstr>Slide 4</vt:lpstr>
      <vt:lpstr>Slide 5</vt:lpstr>
      <vt:lpstr>Slide 6</vt:lpstr>
      <vt:lpstr>Slide 7</vt:lpstr>
    </vt:vector>
  </TitlesOfParts>
  <Company>Indezine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tiffany</dc:creator>
  <cp:lastModifiedBy>tiffany</cp:lastModifiedBy>
  <cp:revision>77</cp:revision>
  <dcterms:created xsi:type="dcterms:W3CDTF">2009-07-24T09:44:21Z</dcterms:created>
  <dcterms:modified xsi:type="dcterms:W3CDTF">2009-08-04T11:37:01Z</dcterms:modified>
</cp:coreProperties>
</file>